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1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82" r:id="rId12"/>
    <p:sldId id="280" r:id="rId13"/>
    <p:sldId id="281" r:id="rId14"/>
    <p:sldId id="287" r:id="rId15"/>
    <p:sldId id="283" r:id="rId16"/>
    <p:sldId id="284" r:id="rId17"/>
    <p:sldId id="288" r:id="rId18"/>
    <p:sldId id="290" r:id="rId19"/>
    <p:sldId id="285" r:id="rId20"/>
    <p:sldId id="286" r:id="rId21"/>
    <p:sldId id="279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 showGuides="1">
      <p:cViewPr>
        <p:scale>
          <a:sx n="98" d="100"/>
          <a:sy n="98" d="100"/>
        </p:scale>
        <p:origin x="-576" y="-2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9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8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8A8E-A4E3-6E4B-8669-C2F45C80464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AB39-7B4B-9546-BD29-3A6608595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uropa.eu/youth/splash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urodesk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metomove.eurodesk.eu/ro/" TargetMode="External"/><Relationship Id="rId5" Type="http://schemas.openxmlformats.org/officeDocument/2006/relationships/hyperlink" Target="http://timetomove.eurodesk.eu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opa.eu/youth/EU_ro" TargetMode="External"/><Relationship Id="rId5" Type="http://schemas.openxmlformats.org/officeDocument/2006/relationships/hyperlink" Target="https://eurodesk.eu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urodesk/app/143276865695103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desk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EU_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desk.r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mailto:eurodeskro@eurodesk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desk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desk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.eu/yout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ahoma"/>
                <a:ea typeface="Baloo" pitchFamily="66" charset="0"/>
                <a:cs typeface="Baloo" pitchFamily="66" charset="0"/>
              </a:rPr>
              <a:t>Time to Move </a:t>
            </a:r>
            <a:r>
              <a:rPr lang="en-GB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alt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Încearcă</a:t>
            </a:r>
            <a:r>
              <a:rPr lang="en-GB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Europa!</a:t>
            </a:r>
          </a:p>
          <a:p>
            <a:endParaRPr lang="en-GB" sz="22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buna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experiență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străinătate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tine?</a:t>
            </a:r>
          </a:p>
          <a:p>
            <a:pPr>
              <a:lnSpc>
                <a:spcPct val="150000"/>
              </a:lnSpc>
            </a:pP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Dărâmă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propriile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ziduri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Depășește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propriile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bariere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aștepți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535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8AD12E-E384-4FDB-914D-145B39EF43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61" y="2124635"/>
            <a:ext cx="2040144" cy="12807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D1860-1663-4A16-9769-628AB7EC7F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00" y="3787282"/>
            <a:ext cx="2040144" cy="11854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299C0B-3DC9-4A24-8D56-62F00595ACF8}"/>
              </a:ext>
            </a:extLst>
          </p:cNvPr>
          <p:cNvSpPr txBox="1"/>
          <p:nvPr/>
        </p:nvSpPr>
        <p:spPr>
          <a:xfrm>
            <a:off x="3594848" y="2043953"/>
            <a:ext cx="46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Viziteaz</a:t>
            </a:r>
            <a:r>
              <a:rPr lang="ro-R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 website-ul Time to Move</a:t>
            </a:r>
          </a:p>
          <a:p>
            <a:pPr>
              <a:lnSpc>
                <a:spcPct val="150000"/>
              </a:lnSpc>
            </a:pPr>
            <a:endParaRPr lang="ro-RO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http://timetomove.eurodesk.eu/</a:t>
            </a:r>
            <a:endParaRPr lang="en-GB" alt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7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http://timetomove.eurodesk.eu/ro/</a:t>
            </a:r>
            <a:endParaRPr lang="en-US" alt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Obține</a:t>
            </a: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toate</a:t>
            </a: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informațiile</a:t>
            </a: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care ai </a:t>
            </a:r>
            <a:r>
              <a:rPr lang="en-GB" alt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nevoie</a:t>
            </a: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</a:t>
            </a:r>
            <a:r>
              <a:rPr lang="en-GB" alt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acasă</a:t>
            </a: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https://eurodesk.eu/</a:t>
            </a:r>
            <a:endParaRPr lang="en-GB" alt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http://europa.eu/youth/splash</a:t>
            </a:r>
            <a:endParaRPr lang="en-GB" alt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altLang="en-US" sz="2400" dirty="0">
              <a:cs typeface="Baloo" pitchFamily="66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4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76AE81-3B6A-41DA-B38C-789D9602E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95" y="424200"/>
            <a:ext cx="8453718" cy="48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8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146D76-272E-4D95-B07E-AEB0746AE6F7}"/>
              </a:ext>
            </a:extLst>
          </p:cNvPr>
          <p:cNvSpPr/>
          <p:nvPr/>
        </p:nvSpPr>
        <p:spPr>
          <a:xfrm>
            <a:off x="2054941" y="1802038"/>
            <a:ext cx="5026025" cy="1177821"/>
          </a:xfrm>
          <a:prstGeom prst="rect">
            <a:avLst/>
          </a:prstGeom>
          <a:solidFill>
            <a:srgbClr val="E32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#timetomove2018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D52313-2C4B-497C-B133-00861799370D}"/>
              </a:ext>
            </a:extLst>
          </p:cNvPr>
          <p:cNvSpPr txBox="1"/>
          <p:nvPr/>
        </p:nvSpPr>
        <p:spPr>
          <a:xfrm>
            <a:off x="2054941" y="3245224"/>
            <a:ext cx="502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 err="1">
                <a:cs typeface="Baloo" pitchFamily="66" charset="0"/>
              </a:rPr>
              <a:t>Participă</a:t>
            </a:r>
            <a:r>
              <a:rPr lang="en-GB" altLang="en-US" sz="1600" dirty="0">
                <a:cs typeface="Baloo" pitchFamily="66" charset="0"/>
              </a:rPr>
              <a:t> la </a:t>
            </a:r>
            <a:r>
              <a:rPr lang="en-GB" altLang="en-US" sz="1600" dirty="0" err="1">
                <a:cs typeface="Baloo" pitchFamily="66" charset="0"/>
              </a:rPr>
              <a:t>activitățile</a:t>
            </a:r>
            <a:r>
              <a:rPr lang="en-GB" altLang="en-US" sz="1600" dirty="0">
                <a:cs typeface="Baloo" pitchFamily="66" charset="0"/>
              </a:rPr>
              <a:t> Time to Move </a:t>
            </a:r>
            <a:r>
              <a:rPr lang="en-GB" altLang="en-US" sz="1600" dirty="0" err="1">
                <a:cs typeface="Baloo" pitchFamily="66" charset="0"/>
              </a:rPr>
              <a:t>și</a:t>
            </a:r>
            <a:r>
              <a:rPr lang="en-GB" altLang="en-US" sz="1600" dirty="0">
                <a:cs typeface="Baloo" pitchFamily="66" charset="0"/>
              </a:rPr>
              <a:t> </a:t>
            </a:r>
            <a:r>
              <a:rPr lang="en-GB" altLang="en-US" sz="1600" dirty="0" err="1">
                <a:cs typeface="Baloo" pitchFamily="66" charset="0"/>
              </a:rPr>
              <a:t>folosește</a:t>
            </a:r>
            <a:r>
              <a:rPr lang="en-GB" altLang="en-US" sz="1600" dirty="0">
                <a:cs typeface="Baloo" pitchFamily="66" charset="0"/>
              </a:rPr>
              <a:t> hashtag-ul Time to Move </a:t>
            </a:r>
            <a:r>
              <a:rPr lang="en-GB" altLang="en-US" sz="1600" dirty="0" err="1">
                <a:cs typeface="Baloo" pitchFamily="66" charset="0"/>
              </a:rPr>
              <a:t>atunci</a:t>
            </a:r>
            <a:r>
              <a:rPr lang="en-GB" altLang="en-US" sz="1600" dirty="0">
                <a:cs typeface="Baloo" pitchFamily="66" charset="0"/>
              </a:rPr>
              <a:t> </a:t>
            </a:r>
            <a:r>
              <a:rPr lang="en-GB" altLang="en-US" sz="1600" dirty="0" err="1">
                <a:cs typeface="Baloo" pitchFamily="66" charset="0"/>
              </a:rPr>
              <a:t>când</a:t>
            </a:r>
            <a:r>
              <a:rPr lang="en-GB" altLang="en-US" sz="1600" dirty="0">
                <a:cs typeface="Baloo" pitchFamily="66" charset="0"/>
              </a:rPr>
              <a:t> </a:t>
            </a:r>
            <a:r>
              <a:rPr lang="en-GB" altLang="en-US" sz="1600" dirty="0" err="1">
                <a:cs typeface="Baloo" pitchFamily="66" charset="0"/>
              </a:rPr>
              <a:t>încarci</a:t>
            </a:r>
            <a:r>
              <a:rPr lang="en-GB" altLang="en-US" sz="1600" dirty="0">
                <a:cs typeface="Baloo" pitchFamily="66" charset="0"/>
              </a:rPr>
              <a:t> </a:t>
            </a:r>
            <a:r>
              <a:rPr lang="en-GB" altLang="en-US" sz="1600" dirty="0" err="1">
                <a:cs typeface="Baloo" pitchFamily="66" charset="0"/>
              </a:rPr>
              <a:t>fotografiile</a:t>
            </a:r>
            <a:r>
              <a:rPr lang="en-GB" altLang="en-US" sz="1600" dirty="0">
                <a:cs typeface="Baloo" pitchFamily="66" charset="0"/>
              </a:rPr>
              <a:t> pe Facebook </a:t>
            </a:r>
            <a:r>
              <a:rPr lang="en-GB" altLang="en-US" sz="1600" dirty="0" err="1">
                <a:cs typeface="Baloo" pitchFamily="66" charset="0"/>
              </a:rPr>
              <a:t>sau</a:t>
            </a:r>
            <a:r>
              <a:rPr lang="en-GB" altLang="en-US" sz="1600" dirty="0">
                <a:cs typeface="Baloo" pitchFamily="66" charset="0"/>
              </a:rPr>
              <a:t> Instagram. 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9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3209365" y="2165246"/>
            <a:ext cx="5181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</a:t>
            </a:r>
          </a:p>
          <a:p>
            <a:pPr marL="477838" indent="-484188">
              <a:buFont typeface="Courier New" charset="0"/>
              <a:buChar char="o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tillium Light" charset="0"/>
              <a:ea typeface="Titillium Light" charset="0"/>
              <a:cs typeface="Titillium Light" charset="0"/>
            </a:endParaRPr>
          </a:p>
          <a:p>
            <a:r>
              <a:rPr lang="ro-R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</a:t>
            </a:r>
          </a:p>
          <a:p>
            <a:r>
              <a:rPr lang="ro-R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Ce inseamnă pentru un tânăr o mobilitate de învățare în străinătate?</a:t>
            </a:r>
          </a:p>
          <a:p>
            <a:r>
              <a:rPr lang="ro-RO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Alte elemente legate de activităle locale și de concurs.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2A3D22-7104-4C20-9009-94983FC3E0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73" y="1198452"/>
            <a:ext cx="1905712" cy="10707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2E8788-8169-4BB5-9B22-EFFE096B3C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73" y="2352994"/>
            <a:ext cx="1911572" cy="10764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DD9D43-3D77-48AF-81FF-2B2428ED0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3" y="3573548"/>
            <a:ext cx="1909012" cy="10739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96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ahoma"/>
                <a:ea typeface="Baloo" pitchFamily="66" charset="0"/>
                <a:cs typeface="Baloo" pitchFamily="66" charset="0"/>
              </a:rPr>
              <a:t>Time to Move </a:t>
            </a:r>
            <a:r>
              <a:rPr lang="en-GB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alt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Încearcă</a:t>
            </a:r>
            <a:r>
              <a:rPr lang="en-GB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Europa!</a:t>
            </a:r>
          </a:p>
          <a:p>
            <a:endParaRPr lang="en-GB" sz="22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altLang="en-US" sz="1800" dirty="0">
              <a:cs typeface="Baloo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2D778B-0DD6-4235-A1D2-943F600E83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921" y="2194649"/>
            <a:ext cx="2002491" cy="1481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B03F74-5769-41D4-B74B-732779350C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485" y="2070141"/>
            <a:ext cx="2127997" cy="1574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97909-D6E2-43C7-B14F-9DE9CA469A9C}"/>
              </a:ext>
            </a:extLst>
          </p:cNvPr>
          <p:cNvSpPr txBox="1"/>
          <p:nvPr/>
        </p:nvSpPr>
        <p:spPr>
          <a:xfrm>
            <a:off x="895271" y="4132729"/>
            <a:ext cx="3416753" cy="13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pregătit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colecție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oportunități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organizate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cinci</a:t>
            </a: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categorii</a:t>
            </a:r>
            <a:r>
              <a:rPr lang="ro-RO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https://eurodesk.eu/</a:t>
            </a:r>
            <a:endParaRPr lang="ro-RO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DDB015-091B-41BD-8131-DBDA489A261D}"/>
              </a:ext>
            </a:extLst>
          </p:cNvPr>
          <p:cNvSpPr txBox="1"/>
          <p:nvPr/>
        </p:nvSpPr>
        <p:spPr>
          <a:xfrm>
            <a:off x="4482353" y="4213412"/>
            <a:ext cx="3766376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C713BC-F88F-4747-A4C3-136907B7C98F}"/>
              </a:ext>
            </a:extLst>
          </p:cNvPr>
          <p:cNvSpPr txBox="1"/>
          <p:nvPr/>
        </p:nvSpPr>
        <p:spPr>
          <a:xfrm>
            <a:off x="4661647" y="4213412"/>
            <a:ext cx="453838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D20997-1155-4159-90E1-2EC9BC711A3A}"/>
              </a:ext>
            </a:extLst>
          </p:cNvPr>
          <p:cNvSpPr txBox="1"/>
          <p:nvPr/>
        </p:nvSpPr>
        <p:spPr>
          <a:xfrm>
            <a:off x="4742329" y="4132729"/>
            <a:ext cx="3506400" cy="117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Există o mulțime de programe și inițiative ale UE pentru tineri pe Portalul european pentru tineret.</a:t>
            </a:r>
          </a:p>
          <a:p>
            <a:r>
              <a:rPr lang="en-US" dirty="0">
                <a:hlinkClick r:id="rId6"/>
              </a:rPr>
              <a:t>https://europa.eu/youth/EU_ro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CONCURS de </a:t>
            </a:r>
            <a:r>
              <a:rPr lang="en-US" altLang="en-US" sz="2400" b="1" dirty="0" err="1"/>
              <a:t>tricouri</a:t>
            </a:r>
            <a:r>
              <a:rPr lang="en-US" altLang="en-US" sz="2400" b="1" dirty="0"/>
              <a:t> Time to Move  </a:t>
            </a:r>
            <a:endParaRPr lang="en-GB" altLang="en-US" sz="2400" dirty="0">
              <a:latin typeface="Baloo" pitchFamily="66" charset="0"/>
              <a:cs typeface="Baloo" pitchFamily="66" charset="0"/>
            </a:endParaRPr>
          </a:p>
          <a:p>
            <a:endParaRPr lang="en-GB" sz="22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959224" y="2165246"/>
            <a:ext cx="70599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Concursul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adresează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tinerilor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vârsta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cuprinsă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între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și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de ani, din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toate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ro-RO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țări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concurs,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candidații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trebuie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creeze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design-ul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tricou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reprezintă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bine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spiritul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campaniei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și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încarce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pagina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Facebook a </a:t>
            </a:r>
            <a:r>
              <a:rPr lang="en-US" alt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concursului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https://www.facebook.com/Eurodesk/app/1432768656951037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o-RO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o-RO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o-R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oncurenții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două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grupuri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tineri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vârsta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cuprinsă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între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ani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și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tineri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vârsta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cuprinsa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între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și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de ani.</a:t>
            </a:r>
            <a:endParaRPr lang="it-IT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Competiția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încheie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de 31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octombrie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</a:t>
            </a:r>
            <a:r>
              <a:rPr lang="ro-RO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12:00 PM CET.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66698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22713" y="695827"/>
            <a:ext cx="5053969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u="sng" dirty="0">
                <a:hlinkClick r:id="rId3"/>
              </a:rPr>
              <a:t>https://eurodesk.eu</a:t>
            </a:r>
            <a:r>
              <a:rPr lang="ro-RO" u="sng" dirty="0" smtClean="0">
                <a:hlinkClick r:id="rId3"/>
              </a:rPr>
              <a:t>/</a:t>
            </a:r>
            <a:r>
              <a:rPr lang="en-US" u="sng" dirty="0" smtClean="0"/>
              <a:t> 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3365" y="1673282"/>
            <a:ext cx="742277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1800" dirty="0" smtClean="0"/>
              <a:t>Resurse online privind:</a:t>
            </a:r>
          </a:p>
          <a:p>
            <a:r>
              <a:rPr lang="ro-RO" sz="1800" dirty="0" smtClean="0"/>
              <a:t>studiu, </a:t>
            </a:r>
          </a:p>
          <a:p>
            <a:r>
              <a:rPr lang="ro-RO" sz="1800" dirty="0" smtClean="0"/>
              <a:t>voluntariat, </a:t>
            </a:r>
          </a:p>
          <a:p>
            <a:r>
              <a:rPr lang="ro-RO" sz="1800" dirty="0" smtClean="0"/>
              <a:t>stagii, </a:t>
            </a:r>
          </a:p>
          <a:p>
            <a:r>
              <a:rPr lang="en-US" sz="1800" dirty="0" smtClean="0"/>
              <a:t>c</a:t>
            </a:r>
            <a:r>
              <a:rPr lang="ro-RO" sz="1800" dirty="0" smtClean="0"/>
              <a:t>ălătorii</a:t>
            </a:r>
            <a:endParaRPr lang="en-US" sz="1800" dirty="0" smtClean="0"/>
          </a:p>
          <a:p>
            <a:r>
              <a:rPr lang="en-US" sz="1800" dirty="0" err="1"/>
              <a:t>s</a:t>
            </a:r>
            <a:r>
              <a:rPr lang="en-US" sz="1800" dirty="0" err="1" smtClean="0"/>
              <a:t>ubventii</a:t>
            </a:r>
            <a:endParaRPr lang="en-US" sz="1800" dirty="0" smtClean="0"/>
          </a:p>
          <a:p>
            <a:r>
              <a:rPr lang="en-US" sz="1800" dirty="0" err="1" smtClean="0"/>
              <a:t>linkuri</a:t>
            </a:r>
            <a:endParaRPr lang="ro-RO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o-RO" sz="1800" dirty="0" smtClean="0"/>
          </a:p>
          <a:p>
            <a:pPr marL="0" indent="0">
              <a:buNone/>
            </a:pPr>
            <a:r>
              <a:rPr lang="en-US" sz="1800" dirty="0"/>
              <a:t>T</a:t>
            </a:r>
            <a:r>
              <a:rPr lang="ro-RO" sz="1800" dirty="0" smtClean="0"/>
              <a:t>inerii interesați pot obține informații despre evenimente care vor avea loc peste tot în Europa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3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3035" y="624110"/>
            <a:ext cx="6409765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Scopul Portalului european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3035" y="1728746"/>
            <a:ext cx="753931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/>
              <a:t>de a informa tinerii despre inițiativele europene care îi privesc</a:t>
            </a:r>
          </a:p>
          <a:p>
            <a:endParaRPr lang="ro-RO" dirty="0" smtClean="0"/>
          </a:p>
          <a:p>
            <a:r>
              <a:rPr lang="ro-RO" dirty="0" smtClean="0"/>
              <a:t>puteți găsi și citi articole despre cele mai recente proiecte sau puteți naviga prin baza de date a Serviciului European de voluntariat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europa.eu/youth/EU_ro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80B676-98D5-4978-9562-34BB5413E179}"/>
              </a:ext>
            </a:extLst>
          </p:cNvPr>
          <p:cNvSpPr txBox="1"/>
          <p:nvPr/>
        </p:nvSpPr>
        <p:spPr>
          <a:xfrm>
            <a:off x="968188" y="1721224"/>
            <a:ext cx="492162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30B97D-0B2D-4C9B-9B19-FF9A0F84D3DD}"/>
              </a:ext>
            </a:extLst>
          </p:cNvPr>
          <p:cNvSpPr txBox="1"/>
          <p:nvPr/>
        </p:nvSpPr>
        <p:spPr>
          <a:xfrm>
            <a:off x="1093694" y="1326776"/>
            <a:ext cx="574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Oricare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întrebarea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începe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072054-F141-440D-B48B-2783D08B9819}"/>
              </a:ext>
            </a:extLst>
          </p:cNvPr>
          <p:cNvSpPr txBox="1"/>
          <p:nvPr/>
        </p:nvSpPr>
        <p:spPr>
          <a:xfrm>
            <a:off x="1290918" y="2160494"/>
            <a:ext cx="6284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ANPCDEFP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Eurodesk</a:t>
            </a:r>
            <a:r>
              <a:rPr lang="en-US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Rom</a:t>
            </a:r>
            <a:r>
              <a:rPr lang="ro-RO" alt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â</a:t>
            </a:r>
            <a:r>
              <a:rPr lang="en-US" alt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nia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Splaiul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Independenței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nr.313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Centrală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Universității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Politehnica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București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Corp A,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etajul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Sector 6</a:t>
            </a:r>
          </a:p>
          <a:p>
            <a:pPr>
              <a:lnSpc>
                <a:spcPct val="150000"/>
              </a:lnSpc>
            </a:pP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Ro-060042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București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România</a:t>
            </a: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Tel: 021 2010742</a:t>
            </a:r>
          </a:p>
          <a:p>
            <a:pPr>
              <a:lnSpc>
                <a:spcPct val="150000"/>
              </a:lnSpc>
            </a:pPr>
            <a:r>
              <a:rPr lang="en-GB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email: 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eurodeskro@eurodesk.eu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alt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E64980-DEC8-490F-A13D-736DDA126B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41" y="2152143"/>
            <a:ext cx="1452283" cy="4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2035154"/>
            <a:ext cx="7123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21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2100" dirty="0" err="1">
                <a:latin typeface="Tahoma"/>
                <a:ea typeface="Baloo" pitchFamily="66" charset="0"/>
                <a:cs typeface="Baloo" pitchFamily="66" charset="0"/>
              </a:rPr>
              <a:t>octombrie</a:t>
            </a:r>
            <a:r>
              <a:rPr lang="en-GB" sz="21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2100" dirty="0" err="1">
                <a:latin typeface="Tahoma"/>
                <a:ea typeface="Baloo" pitchFamily="66" charset="0"/>
                <a:cs typeface="Baloo" pitchFamily="66" charset="0"/>
              </a:rPr>
              <a:t>spunem</a:t>
            </a:r>
            <a:r>
              <a:rPr lang="en-GB" sz="2100" dirty="0">
                <a:latin typeface="Tahoma"/>
                <a:ea typeface="Baloo" pitchFamily="66" charset="0"/>
                <a:cs typeface="Baloo" pitchFamily="66" charset="0"/>
              </a:rPr>
              <a:t> Time to Move – </a:t>
            </a:r>
            <a:r>
              <a:rPr lang="en-GB" sz="2100" dirty="0" err="1">
                <a:latin typeface="Tahoma"/>
                <a:ea typeface="Baloo" pitchFamily="66" charset="0"/>
                <a:cs typeface="Baloo" pitchFamily="66" charset="0"/>
              </a:rPr>
              <a:t>Încearcă</a:t>
            </a:r>
            <a:r>
              <a:rPr lang="en-GB" sz="2100" dirty="0">
                <a:latin typeface="Tahoma"/>
                <a:ea typeface="Baloo" pitchFamily="66" charset="0"/>
                <a:cs typeface="Baloo" pitchFamily="66" charset="0"/>
              </a:rPr>
              <a:t> Europa!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3091721"/>
            <a:ext cx="690250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Inițiativă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emblematică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endParaRPr lang="en-GB" sz="1800" dirty="0">
              <a:latin typeface="Tahoma"/>
              <a:ea typeface="Baloo" pitchFamily="66" charset="0"/>
              <a:cs typeface="Baloo" pitchFamily="66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Campanie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inițiată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,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gestionată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sprijinită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Brussels </a:t>
            </a:r>
            <a:r>
              <a:rPr lang="en-GB" sz="1800" dirty="0" smtClean="0">
                <a:latin typeface="Tahoma"/>
                <a:ea typeface="Baloo" pitchFamily="66" charset="0"/>
                <a:cs typeface="Baloo" pitchFamily="66" charset="0"/>
              </a:rPr>
              <a:t>Link: 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  <a:hlinkClick r:id="rId3"/>
              </a:rPr>
              <a:t>https://eurodesk.eu</a:t>
            </a:r>
            <a:r>
              <a:rPr lang="en-GB" sz="1800" dirty="0" smtClean="0">
                <a:latin typeface="Tahoma"/>
                <a:ea typeface="Baloo" pitchFamily="66" charset="0"/>
                <a:cs typeface="Baloo" pitchFamily="66" charset="0"/>
                <a:hlinkClick r:id="rId3"/>
              </a:rPr>
              <a:t>/</a:t>
            </a:r>
            <a:r>
              <a:rPr lang="en-GB" sz="1800" dirty="0" smtClean="0">
                <a:latin typeface="Tahoma"/>
                <a:ea typeface="Baloo" pitchFamily="66" charset="0"/>
                <a:cs typeface="Baloo" pitchFamily="66" charset="0"/>
              </a:rPr>
              <a:t> </a:t>
            </a:r>
            <a:endParaRPr lang="en-GB" sz="1800" dirty="0">
              <a:latin typeface="Tahoma"/>
              <a:ea typeface="Baloo" pitchFamily="66" charset="0"/>
              <a:cs typeface="Baloo" pitchFamily="66" charset="0"/>
            </a:endParaRPr>
          </a:p>
          <a:p>
            <a:pPr marL="642366" lvl="1" indent="-2857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80B676-98D5-4978-9562-34BB5413E179}"/>
              </a:ext>
            </a:extLst>
          </p:cNvPr>
          <p:cNvSpPr txBox="1"/>
          <p:nvPr/>
        </p:nvSpPr>
        <p:spPr>
          <a:xfrm>
            <a:off x="968188" y="1721224"/>
            <a:ext cx="492162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30B97D-0B2D-4C9B-9B19-FF9A0F84D3DD}"/>
              </a:ext>
            </a:extLst>
          </p:cNvPr>
          <p:cNvSpPr txBox="1"/>
          <p:nvPr/>
        </p:nvSpPr>
        <p:spPr>
          <a:xfrm>
            <a:off x="1093694" y="1326776"/>
            <a:ext cx="574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Oricare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întrebarea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începe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95B99C50-DA4A-4DC4-916A-52007AE87B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63" y="920509"/>
            <a:ext cx="1653055" cy="2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9" y="1977182"/>
            <a:ext cx="3750244" cy="28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304960" y="1764750"/>
            <a:ext cx="6902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Rețeaua</a:t>
            </a:r>
            <a:r>
              <a:rPr lang="en-US" sz="1800" dirty="0"/>
              <a:t> </a:t>
            </a:r>
            <a:r>
              <a:rPr lang="en-US" sz="1800" dirty="0" err="1"/>
              <a:t>Eurodesk</a:t>
            </a:r>
            <a:r>
              <a:rPr lang="en-US" sz="1800" dirty="0"/>
              <a:t>, parte a </a:t>
            </a:r>
            <a:r>
              <a:rPr lang="en-US" sz="1800" dirty="0" err="1"/>
              <a:t>programului</a:t>
            </a:r>
            <a:r>
              <a:rPr lang="en-US" sz="1800" dirty="0"/>
              <a:t> Erasmus+,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informații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îndrumări</a:t>
            </a:r>
            <a:r>
              <a:rPr lang="en-US" sz="1800" dirty="0"/>
              <a:t> de </a:t>
            </a:r>
            <a:r>
              <a:rPr lang="en-US" sz="1800" dirty="0" err="1"/>
              <a:t>înaltă</a:t>
            </a:r>
            <a:r>
              <a:rPr lang="en-US" sz="1800" dirty="0"/>
              <a:t> </a:t>
            </a:r>
            <a:r>
              <a:rPr lang="en-US" sz="1800" dirty="0" err="1"/>
              <a:t>calitate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Europa </a:t>
            </a:r>
            <a:r>
              <a:rPr lang="en-US" sz="1800" dirty="0" err="1"/>
              <a:t>tinerilor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celor</a:t>
            </a:r>
            <a:r>
              <a:rPr lang="en-US" sz="1800" dirty="0"/>
              <a:t> care </a:t>
            </a:r>
            <a:r>
              <a:rPr lang="en-US" sz="1800" dirty="0" err="1"/>
              <a:t>lucrează</a:t>
            </a:r>
            <a:r>
              <a:rPr lang="en-US" sz="1800" dirty="0"/>
              <a:t> cu </a:t>
            </a:r>
            <a:r>
              <a:rPr lang="en-US" sz="1800" dirty="0" err="1"/>
              <a:t>tinerii</a:t>
            </a:r>
            <a:r>
              <a:rPr lang="en-US" sz="1800" dirty="0"/>
              <a:t>. </a:t>
            </a:r>
          </a:p>
          <a:p>
            <a:r>
              <a:rPr lang="en-US" sz="1800" u="sng" dirty="0">
                <a:hlinkClick r:id="rId3"/>
              </a:rPr>
              <a:t>http://www.eurodesk.eu/</a:t>
            </a:r>
            <a:endParaRPr lang="en-US" sz="1800" dirty="0"/>
          </a:p>
          <a:p>
            <a:r>
              <a:rPr lang="en-US" sz="1800" dirty="0"/>
              <a:t> </a:t>
            </a:r>
          </a:p>
          <a:p>
            <a:r>
              <a:rPr lang="en-US" sz="1800" dirty="0" err="1"/>
              <a:t>Rețeaua</a:t>
            </a:r>
            <a:r>
              <a:rPr lang="en-US" sz="1800" dirty="0"/>
              <a:t> </a:t>
            </a:r>
            <a:r>
              <a:rPr lang="en-US" sz="1800" dirty="0" err="1"/>
              <a:t>Eurodesk</a:t>
            </a:r>
            <a:r>
              <a:rPr lang="en-US" sz="1800" dirty="0"/>
              <a:t> </a:t>
            </a:r>
            <a:r>
              <a:rPr lang="en-US" sz="1800" dirty="0" err="1"/>
              <a:t>actualizează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gestionează</a:t>
            </a:r>
            <a:r>
              <a:rPr lang="en-US" sz="1800" dirty="0"/>
              <a:t> </a:t>
            </a:r>
            <a:r>
              <a:rPr lang="en-US" sz="1800" dirty="0" err="1"/>
              <a:t>conținutul</a:t>
            </a:r>
            <a:r>
              <a:rPr lang="en-US" sz="1800" dirty="0"/>
              <a:t> </a:t>
            </a:r>
            <a:r>
              <a:rPr lang="en-US" sz="1800" dirty="0" err="1"/>
              <a:t>Portalului</a:t>
            </a:r>
            <a:r>
              <a:rPr lang="en-US" sz="1800" dirty="0"/>
              <a:t> </a:t>
            </a:r>
            <a:r>
              <a:rPr lang="en-US" sz="1800" dirty="0" err="1"/>
              <a:t>european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tineret</a:t>
            </a:r>
            <a:r>
              <a:rPr lang="en-US" sz="1800" dirty="0"/>
              <a:t> al </a:t>
            </a:r>
            <a:r>
              <a:rPr lang="en-US" sz="1800" dirty="0" err="1"/>
              <a:t>Comisiei</a:t>
            </a:r>
            <a:r>
              <a:rPr lang="en-US" sz="1800" dirty="0"/>
              <a:t> </a:t>
            </a:r>
            <a:r>
              <a:rPr lang="en-US" sz="1800" dirty="0" err="1"/>
              <a:t>Europene</a:t>
            </a:r>
            <a:r>
              <a:rPr lang="en-US" sz="1800" dirty="0"/>
              <a:t>. </a:t>
            </a:r>
            <a:r>
              <a:rPr lang="en-US" sz="1800" dirty="0" err="1"/>
              <a:t>Intrebările</a:t>
            </a:r>
            <a:r>
              <a:rPr lang="en-US" sz="1800" dirty="0"/>
              <a:t> care vin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Portalul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tineret</a:t>
            </a:r>
            <a:r>
              <a:rPr lang="en-US" sz="1800" dirty="0"/>
              <a:t> al </a:t>
            </a:r>
            <a:r>
              <a:rPr lang="en-US" sz="1800" dirty="0" err="1"/>
              <a:t>Comisiei</a:t>
            </a:r>
            <a:r>
              <a:rPr lang="en-US" sz="1800" dirty="0"/>
              <a:t> </a:t>
            </a:r>
            <a:r>
              <a:rPr lang="en-US" sz="1800" dirty="0" err="1"/>
              <a:t>primesc</a:t>
            </a:r>
            <a:r>
              <a:rPr lang="en-US" sz="1800" dirty="0"/>
              <a:t> </a:t>
            </a:r>
            <a:r>
              <a:rPr lang="en-US" sz="1800" dirty="0" err="1"/>
              <a:t>răspuns</a:t>
            </a:r>
            <a:r>
              <a:rPr lang="en-US" sz="1800" dirty="0"/>
              <a:t> de la </a:t>
            </a:r>
            <a:r>
              <a:rPr lang="en-US" sz="1800" dirty="0" err="1"/>
              <a:t>rețeaua</a:t>
            </a:r>
            <a:r>
              <a:rPr lang="en-US" sz="1800" dirty="0"/>
              <a:t> </a:t>
            </a:r>
            <a:r>
              <a:rPr lang="en-US" sz="1800" dirty="0" err="1"/>
              <a:t>Eurodesk</a:t>
            </a:r>
            <a:r>
              <a:rPr lang="en-US" sz="1800" dirty="0"/>
              <a:t>.</a:t>
            </a:r>
          </a:p>
          <a:p>
            <a:r>
              <a:rPr lang="en-US" sz="1800" u="sng" dirty="0">
                <a:hlinkClick r:id="rId4"/>
              </a:rPr>
              <a:t>http://www.europa.eu/youth/</a:t>
            </a:r>
            <a:endParaRPr lang="en-US" sz="1800" dirty="0"/>
          </a:p>
          <a:p>
            <a:pPr marL="642366" lvl="1" indent="-28575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004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1950273"/>
            <a:ext cx="690250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800" dirty="0">
              <a:latin typeface="Tahoma"/>
              <a:ea typeface="Baloo" pitchFamily="66" charset="0"/>
              <a:cs typeface="Baloo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este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o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rețea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informare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structură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suport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pentru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programul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Erasmus+ (2014 – 2020).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este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prezent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3</a:t>
            </a:r>
            <a:r>
              <a:rPr lang="ro-RO" sz="1800" dirty="0">
                <a:latin typeface="Tahoma"/>
                <a:ea typeface="Baloo" pitchFamily="66" charset="0"/>
                <a:cs typeface="Baloo" pitchFamily="66" charset="0"/>
              </a:rPr>
              <a:t>5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țări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91959B-23FD-4D25-AC49-5BB0A96A1492}"/>
              </a:ext>
            </a:extLst>
          </p:cNvPr>
          <p:cNvSpPr txBox="1"/>
          <p:nvPr/>
        </p:nvSpPr>
        <p:spPr>
          <a:xfrm>
            <a:off x="1264024" y="1734829"/>
            <a:ext cx="2348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Eurodesk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endParaRPr lang="en-GB" sz="22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facilitează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accesul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gratuit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la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informații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care se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referă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la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oportunități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europene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domeniile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educației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,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formării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tineretului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privind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implicarea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tinerilor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activități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europene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pentru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a-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încuraja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devină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cetățeni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activi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ahoma"/>
                <a:ea typeface="Baloo" pitchFamily="66" charset="0"/>
                <a:cs typeface="Baloo" pitchFamily="66" charset="0"/>
              </a:rPr>
              <a:t>Campania Time to Move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Dorește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informeze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tinerii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privind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oportunitățile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mobilitate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pentru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studia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, 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trăi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, 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munci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a face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voluntariat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străinătate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Conține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evenimente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organizate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la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nivel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european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local,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în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luna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octombrie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endParaRPr lang="en-GB" sz="1800" dirty="0">
              <a:latin typeface="Calibri" charset="0"/>
              <a:ea typeface="Baloo" pitchFamily="66" charset="0"/>
              <a:cs typeface="Baloo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ahoma"/>
                <a:ea typeface="Baloo" pitchFamily="66" charset="0"/>
                <a:cs typeface="Baloo" pitchFamily="66" charset="0"/>
              </a:rPr>
              <a:t>Campania Time to Move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Dorește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promoveze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rețeaua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multiplicatori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și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să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sensibilizeze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tinerii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privind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punctele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de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informare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Eurodesk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 din </a:t>
            </a:r>
            <a:r>
              <a:rPr lang="en-GB" sz="1800" dirty="0" err="1">
                <a:latin typeface="Tahoma"/>
                <a:ea typeface="Baloo" pitchFamily="66" charset="0"/>
                <a:cs typeface="Baloo" pitchFamily="66" charset="0"/>
              </a:rPr>
              <a:t>Europa</a:t>
            </a:r>
            <a:r>
              <a:rPr lang="en-GB" sz="1800" dirty="0">
                <a:latin typeface="Tahoma"/>
                <a:ea typeface="Baloo" pitchFamily="66" charset="0"/>
                <a:cs typeface="Baloo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Bold Upright" charset="0"/>
                <a:ea typeface="Titillium Bold Upright" charset="0"/>
                <a:cs typeface="Titillium Bold Upright" charset="0"/>
              </a:rPr>
              <a:t>STATISTICI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en-GB" sz="1800" dirty="0">
              <a:latin typeface="Tahoma"/>
              <a:ea typeface="Baloo" pitchFamily="66" charset="0"/>
              <a:cs typeface="Baloo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4420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400" dirty="0">
              <a:latin typeface="Titillium" pitchFamily="50" charset="0"/>
              <a:ea typeface="Titillium" pitchFamily="50" charset="0"/>
              <a:cs typeface="Titillium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2334" y="2442002"/>
            <a:ext cx="18320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250 </a:t>
            </a:r>
            <a:r>
              <a:rPr lang="en-US" sz="2000" b="1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evenimente</a:t>
            </a:r>
            <a:endParaRPr lang="en-US" sz="2000" b="1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13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țări</a:t>
            </a:r>
            <a:endParaRPr lang="en-US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săptămână</a:t>
            </a:r>
            <a:endParaRPr lang="en-GB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701" y="3810000"/>
            <a:ext cx="1298609" cy="5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866AC"/>
                </a:solidFill>
                <a:latin typeface="Titillium Semibold Upright" charset="0"/>
                <a:ea typeface="Titillium Semibold Upright" charset="0"/>
                <a:cs typeface="Titillium Semibold Upright" charset="0"/>
              </a:rPr>
              <a:t>    2014</a:t>
            </a:r>
            <a:endParaRPr lang="en-GB" sz="1800" b="1" dirty="0">
              <a:solidFill>
                <a:srgbClr val="4866AC"/>
              </a:solidFill>
              <a:latin typeface="Titillium Semibold Upright" charset="0"/>
              <a:ea typeface="Titillium Semibold Upright" charset="0"/>
              <a:cs typeface="Titillium Semibold Upright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5094" y="2442002"/>
            <a:ext cx="17555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320 </a:t>
            </a:r>
            <a:r>
              <a:rPr lang="en-US" sz="2000" b="1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evenimente</a:t>
            </a:r>
            <a:endParaRPr lang="en-US" sz="2000" b="1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17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țări</a:t>
            </a:r>
            <a:endParaRPr lang="en-US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2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săptămâni</a:t>
            </a:r>
            <a:endParaRPr lang="en-GB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4224" y="2442002"/>
            <a:ext cx="18179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620 </a:t>
            </a:r>
            <a:r>
              <a:rPr lang="en-US" sz="2000" b="1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evenimente</a:t>
            </a:r>
            <a:endParaRPr lang="en-US" sz="2000" b="1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19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țări</a:t>
            </a:r>
            <a:endParaRPr lang="en-US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lună</a:t>
            </a:r>
            <a:endParaRPr lang="en-GB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2846" y="2442002"/>
            <a:ext cx="16943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822 </a:t>
            </a:r>
            <a:r>
              <a:rPr lang="en-US" sz="2000" b="1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evenimente</a:t>
            </a:r>
            <a:endParaRPr lang="en-US" sz="2000" b="1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22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țări</a:t>
            </a:r>
            <a:endParaRPr lang="en-US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1 </a:t>
            </a:r>
            <a:r>
              <a:rPr lang="en-US" sz="1400" dirty="0" err="1">
                <a:latin typeface="Comic Sans MS" panose="030F0702030302020204" pitchFamily="66" charset="0"/>
                <a:ea typeface="Titillium" pitchFamily="50" charset="0"/>
                <a:cs typeface="Titillium" pitchFamily="50" charset="0"/>
              </a:rPr>
              <a:t>lună</a:t>
            </a:r>
            <a:endParaRPr lang="en-GB" sz="1400" dirty="0">
              <a:latin typeface="Comic Sans MS" panose="030F0702030302020204" pitchFamily="66" charset="0"/>
              <a:ea typeface="Titillium" pitchFamily="50" charset="0"/>
              <a:cs typeface="Titillium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788" y="3810000"/>
            <a:ext cx="1362636" cy="5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866AC"/>
                </a:solidFill>
                <a:latin typeface="Titillium Semibold Upright" charset="0"/>
                <a:ea typeface="Titillium Semibold Upright" charset="0"/>
                <a:cs typeface="Titillium Semibold Upright" charset="0"/>
              </a:rPr>
              <a:t>2015</a:t>
            </a:r>
            <a:endParaRPr lang="en-GB" sz="1800" b="1" dirty="0">
              <a:solidFill>
                <a:srgbClr val="4866AC"/>
              </a:solidFill>
              <a:latin typeface="Titillium Semibold Upright" charset="0"/>
              <a:ea typeface="Titillium Semibold Upright" charset="0"/>
              <a:cs typeface="Titillium Semibold Upright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8055B1-F383-4B0E-8BE8-DEEC1700BD20}"/>
              </a:ext>
            </a:extLst>
          </p:cNvPr>
          <p:cNvSpPr txBox="1"/>
          <p:nvPr/>
        </p:nvSpPr>
        <p:spPr>
          <a:xfrm>
            <a:off x="4984376" y="3784741"/>
            <a:ext cx="1362637" cy="5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4866AC"/>
                </a:solidFill>
                <a:latin typeface="Titillium Semibold Upright"/>
                <a:ea typeface="Titillium Semibold Upright"/>
                <a:cs typeface="Titillium Semibold Upright"/>
              </a:rPr>
              <a:t>2016</a:t>
            </a:r>
            <a:endParaRPr lang="en-GB" altLang="en-US" sz="1600" b="1" dirty="0">
              <a:solidFill>
                <a:srgbClr val="4866AC"/>
              </a:solidFill>
              <a:latin typeface="Titillium Semibold Upright"/>
              <a:ea typeface="Titillium Semibold Upright"/>
              <a:cs typeface="Titillium Semibold Upright"/>
            </a:endParaRP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C665FA-61D9-47A3-82C8-733F23C01251}"/>
              </a:ext>
            </a:extLst>
          </p:cNvPr>
          <p:cNvSpPr txBox="1"/>
          <p:nvPr/>
        </p:nvSpPr>
        <p:spPr>
          <a:xfrm>
            <a:off x="6866965" y="3784740"/>
            <a:ext cx="1160334" cy="5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4866AC"/>
                </a:solidFill>
                <a:latin typeface="Titillium Semibold Upright"/>
                <a:ea typeface="Titillium Semibold Upright"/>
                <a:cs typeface="Titillium Semibold Upright"/>
              </a:rPr>
              <a:t>2017</a:t>
            </a:r>
            <a:endParaRPr lang="en-GB" altLang="en-US" sz="1600" b="1" dirty="0">
              <a:solidFill>
                <a:srgbClr val="4866AC"/>
              </a:solidFill>
              <a:latin typeface="Titillium Semibold Upright"/>
              <a:ea typeface="Titillium Semibold Upright"/>
              <a:cs typeface="Titillium Semibold Upr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EA7C63-B83E-234F-915B-F02C315A8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4B3128-0189-6742-A387-DDB5FA64A0E8}"/>
              </a:ext>
            </a:extLst>
          </p:cNvPr>
          <p:cNvSpPr txBox="1"/>
          <p:nvPr/>
        </p:nvSpPr>
        <p:spPr>
          <a:xfrm>
            <a:off x="895271" y="1488607"/>
            <a:ext cx="7123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ahoma"/>
                <a:ea typeface="Baloo" pitchFamily="66" charset="0"/>
                <a:cs typeface="Baloo" pitchFamily="66" charset="0"/>
              </a:rPr>
              <a:t>Time to Move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37DAD7-F519-B444-B8C6-75EA5348C6CF}"/>
              </a:ext>
            </a:extLst>
          </p:cNvPr>
          <p:cNvSpPr txBox="1"/>
          <p:nvPr/>
        </p:nvSpPr>
        <p:spPr>
          <a:xfrm>
            <a:off x="1116701" y="2165246"/>
            <a:ext cx="69025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n-GB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adresează</a:t>
            </a:r>
            <a:r>
              <a:rPr lang="en-GB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Tinerilor</a:t>
            </a:r>
            <a:r>
              <a:rPr lang="en-US" sz="1800" dirty="0" smtClean="0"/>
              <a:t> </a:t>
            </a:r>
            <a:r>
              <a:rPr lang="en-US" sz="1800" dirty="0"/>
              <a:t> care nu </a:t>
            </a:r>
            <a:r>
              <a:rPr lang="en-US" sz="1800" dirty="0" err="1"/>
              <a:t>traiesc</a:t>
            </a:r>
            <a:r>
              <a:rPr lang="en-US" sz="1800" dirty="0"/>
              <a:t> in </a:t>
            </a:r>
            <a:r>
              <a:rPr lang="en-US" sz="1800" dirty="0" err="1"/>
              <a:t>mediul</a:t>
            </a:r>
            <a:r>
              <a:rPr lang="en-US" sz="1800" dirty="0"/>
              <a:t> urban, care nu au </a:t>
            </a:r>
            <a:r>
              <a:rPr lang="en-US" sz="1800" dirty="0" err="1"/>
              <a:t>acces</a:t>
            </a:r>
            <a:r>
              <a:rPr lang="en-US" sz="1800" dirty="0"/>
              <a:t> la </a:t>
            </a:r>
            <a:r>
              <a:rPr lang="en-US" sz="1800" dirty="0" err="1"/>
              <a:t>proiecte</a:t>
            </a:r>
            <a:r>
              <a:rPr lang="en-US" sz="1800" dirty="0"/>
              <a:t> de </a:t>
            </a:r>
            <a:r>
              <a:rPr lang="en-US" sz="1800" dirty="0" err="1"/>
              <a:t>mobilitate</a:t>
            </a:r>
            <a:r>
              <a:rPr lang="en-US" sz="1800" dirty="0"/>
              <a:t> de </a:t>
            </a:r>
            <a:r>
              <a:rPr lang="en-US" sz="1800" dirty="0" err="1"/>
              <a:t>invatare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care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putea</a:t>
            </a:r>
            <a:r>
              <a:rPr lang="en-US" sz="1800" dirty="0"/>
              <a:t> fi </a:t>
            </a:r>
            <a:r>
              <a:rPr lang="en-US" sz="1800" dirty="0" err="1"/>
              <a:t>interesati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smtClean="0"/>
              <a:t>participle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/>
              <a:t> NEETs</a:t>
            </a:r>
            <a:r>
              <a:rPr lang="en-US" sz="1800" b="1" dirty="0"/>
              <a:t>,</a:t>
            </a:r>
            <a:r>
              <a:rPr lang="en-US" sz="1800" dirty="0"/>
              <a:t> </a:t>
            </a:r>
            <a:r>
              <a:rPr lang="en-US" sz="1800" dirty="0" err="1"/>
              <a:t>tineri</a:t>
            </a:r>
            <a:r>
              <a:rPr lang="en-US" sz="1800" dirty="0"/>
              <a:t> care au </a:t>
            </a:r>
            <a:r>
              <a:rPr lang="en-US" sz="1800" dirty="0" err="1"/>
              <a:t>dificultati</a:t>
            </a:r>
            <a:r>
              <a:rPr lang="en-US" sz="1800" dirty="0"/>
              <a:t> in a-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gasi</a:t>
            </a:r>
            <a:r>
              <a:rPr lang="en-US" sz="1800" dirty="0"/>
              <a:t> </a:t>
            </a:r>
            <a:r>
              <a:rPr lang="en-US" sz="1800" dirty="0" err="1"/>
              <a:t>locul</a:t>
            </a:r>
            <a:r>
              <a:rPr lang="en-US" sz="1800" dirty="0"/>
              <a:t> in </a:t>
            </a:r>
            <a:r>
              <a:rPr lang="en-US" sz="1800" dirty="0" err="1"/>
              <a:t>societate</a:t>
            </a:r>
            <a:r>
              <a:rPr lang="en-US" sz="1800" dirty="0"/>
              <a:t>, </a:t>
            </a:r>
            <a:r>
              <a:rPr lang="en-US" sz="1800" dirty="0" err="1"/>
              <a:t>iar</a:t>
            </a:r>
            <a:r>
              <a:rPr lang="en-US" sz="1800" dirty="0"/>
              <a:t> un </a:t>
            </a:r>
            <a:r>
              <a:rPr lang="en-US" sz="1800" dirty="0" err="1"/>
              <a:t>proiect</a:t>
            </a:r>
            <a:r>
              <a:rPr lang="en-US" sz="1800" dirty="0"/>
              <a:t> de </a:t>
            </a:r>
            <a:r>
              <a:rPr lang="en-US" sz="1800" dirty="0" err="1"/>
              <a:t>mobilitate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putea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le fie de </a:t>
            </a:r>
            <a:r>
              <a:rPr lang="en-US" sz="1800" dirty="0" err="1"/>
              <a:t>ajutor</a:t>
            </a:r>
            <a:endParaRPr lang="en-GB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5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577</Words>
  <Application>Microsoft Office PowerPoint</Application>
  <PresentationFormat>On-screen Show (16:10)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Eurodesk Brussels Link</dc:creator>
  <cp:lastModifiedBy>Computer</cp:lastModifiedBy>
  <cp:revision>53</cp:revision>
  <dcterms:created xsi:type="dcterms:W3CDTF">2018-09-26T20:29:04Z</dcterms:created>
  <dcterms:modified xsi:type="dcterms:W3CDTF">2019-02-05T09:57:02Z</dcterms:modified>
</cp:coreProperties>
</file>