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Lst>
  <p:sldSz cx="6858000" cy="9144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8" d="100"/>
          <a:sy n="88" d="100"/>
        </p:scale>
        <p:origin x="-636" y="45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ro-RO"/>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FDDD571C-65B7-4BC2-B267-BBC3C763ECE9}" type="datetimeFigureOut">
              <a:rPr lang="ro-RO" smtClean="0"/>
              <a:t>08.04.2014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154543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FDDD571C-65B7-4BC2-B267-BBC3C763ECE9}" type="datetimeFigureOut">
              <a:rPr lang="ro-RO" smtClean="0"/>
              <a:t>08.04.2014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3272830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FDDD571C-65B7-4BC2-B267-BBC3C763ECE9}" type="datetimeFigureOut">
              <a:rPr lang="ro-RO" smtClean="0"/>
              <a:t>08.04.2014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236066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FDDD571C-65B7-4BC2-B267-BBC3C763ECE9}" type="datetimeFigureOut">
              <a:rPr lang="ro-RO" smtClean="0"/>
              <a:t>08.04.2014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255710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D571C-65B7-4BC2-B267-BBC3C763ECE9}" type="datetimeFigureOut">
              <a:rPr lang="ro-RO" smtClean="0"/>
              <a:t>08.04.2014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409203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FDDD571C-65B7-4BC2-B267-BBC3C763ECE9}" type="datetimeFigureOut">
              <a:rPr lang="ro-RO" smtClean="0"/>
              <a:t>08.04.2014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399088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FDDD571C-65B7-4BC2-B267-BBC3C763ECE9}" type="datetimeFigureOut">
              <a:rPr lang="ro-RO" smtClean="0"/>
              <a:t>08.04.2014</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2029570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FDDD571C-65B7-4BC2-B267-BBC3C763ECE9}" type="datetimeFigureOut">
              <a:rPr lang="ro-RO" smtClean="0"/>
              <a:t>08.04.2014</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313106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D571C-65B7-4BC2-B267-BBC3C763ECE9}" type="datetimeFigureOut">
              <a:rPr lang="ro-RO" smtClean="0"/>
              <a:t>08.04.2014</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1063555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D571C-65B7-4BC2-B267-BBC3C763ECE9}" type="datetimeFigureOut">
              <a:rPr lang="ro-RO" smtClean="0"/>
              <a:t>08.04.2014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67301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D571C-65B7-4BC2-B267-BBC3C763ECE9}" type="datetimeFigureOut">
              <a:rPr lang="ro-RO" smtClean="0"/>
              <a:t>08.04.2014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05C7C301-7B80-4C6B-882B-C190D0E683E0}" type="slidenum">
              <a:rPr lang="ro-RO" smtClean="0"/>
              <a:t>‹#›</a:t>
            </a:fld>
            <a:endParaRPr lang="ro-RO"/>
          </a:p>
        </p:txBody>
      </p:sp>
    </p:spTree>
    <p:extLst>
      <p:ext uri="{BB962C8B-B14F-4D97-AF65-F5344CB8AC3E}">
        <p14:creationId xmlns:p14="http://schemas.microsoft.com/office/powerpoint/2010/main" val="59988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DDD571C-65B7-4BC2-B267-BBC3C763ECE9}" type="datetimeFigureOut">
              <a:rPr lang="ro-RO" smtClean="0"/>
              <a:t>08.04.2014</a:t>
            </a:fld>
            <a:endParaRPr lang="ro-RO"/>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5C7C301-7B80-4C6B-882B-C190D0E683E0}" type="slidenum">
              <a:rPr lang="ro-RO" smtClean="0"/>
              <a:t>‹#›</a:t>
            </a:fld>
            <a:endParaRPr lang="ro-RO"/>
          </a:p>
        </p:txBody>
      </p:sp>
    </p:spTree>
    <p:extLst>
      <p:ext uri="{BB962C8B-B14F-4D97-AF65-F5344CB8AC3E}">
        <p14:creationId xmlns:p14="http://schemas.microsoft.com/office/powerpoint/2010/main" val="3503208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0" y="366184"/>
            <a:ext cx="6515100" cy="2093581"/>
          </a:xfrm>
        </p:spPr>
        <p:txBody>
          <a:bodyPr>
            <a:normAutofit/>
          </a:bodyPr>
          <a:lstStyle/>
          <a:p>
            <a:r>
              <a:rPr lang="ro-RO"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lumMod val="50000"/>
                  </a:schemeClr>
                </a:solidFill>
                <a:effectLst>
                  <a:outerShdw blurRad="50800" dist="40000" dir="5400000" algn="tl" rotWithShape="0">
                    <a:srgbClr val="000000">
                      <a:shade val="5000"/>
                      <a:satMod val="120000"/>
                      <a:alpha val="33000"/>
                    </a:srgbClr>
                  </a:outerShdw>
                </a:effectLst>
              </a:rPr>
              <a:t>Împreună...Együtt...</a:t>
            </a:r>
            <a:br>
              <a:rPr lang="ro-RO"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lumMod val="50000"/>
                  </a:schemeClr>
                </a:solidFill>
                <a:effectLst>
                  <a:outerShdw blurRad="50800" dist="40000" dir="5400000" algn="tl" rotWithShape="0">
                    <a:srgbClr val="000000">
                      <a:shade val="5000"/>
                      <a:satMod val="120000"/>
                      <a:alpha val="33000"/>
                    </a:srgbClr>
                  </a:outerShdw>
                </a:effectLst>
              </a:rPr>
            </a:br>
            <a:endParaRPr lang="ro-RO" dirty="0">
              <a:solidFill>
                <a:schemeClr val="accent6">
                  <a:lumMod val="50000"/>
                </a:schemeClr>
              </a:solidFill>
            </a:endParaRPr>
          </a:p>
        </p:txBody>
      </p:sp>
      <p:sp>
        <p:nvSpPr>
          <p:cNvPr id="8" name="Content Placeholder 7"/>
          <p:cNvSpPr>
            <a:spLocks noGrp="1"/>
          </p:cNvSpPr>
          <p:nvPr>
            <p:ph idx="1"/>
          </p:nvPr>
        </p:nvSpPr>
        <p:spPr>
          <a:xfrm>
            <a:off x="342900" y="2133601"/>
            <a:ext cx="6172200" cy="6614863"/>
          </a:xfrm>
        </p:spPr>
        <p:txBody>
          <a:bodyPr>
            <a:normAutofit/>
          </a:bodyPr>
          <a:lstStyle/>
          <a:p>
            <a:r>
              <a:rPr lang="ro-RO" dirty="0" smtClean="0"/>
              <a:t>Revista Şcolii Ady Endre</a:t>
            </a:r>
          </a:p>
          <a:p>
            <a:endParaRPr lang="ro-RO" dirty="0" smtClean="0"/>
          </a:p>
          <a:p>
            <a:endParaRPr lang="ro-RO" dirty="0"/>
          </a:p>
          <a:p>
            <a:endParaRPr lang="ro-RO" dirty="0" smtClean="0"/>
          </a:p>
          <a:p>
            <a:endParaRPr lang="ro-RO" dirty="0"/>
          </a:p>
          <a:p>
            <a:endParaRPr lang="ro-RO" dirty="0" smtClean="0"/>
          </a:p>
          <a:p>
            <a:endParaRPr lang="ro-RO" dirty="0"/>
          </a:p>
          <a:p>
            <a:r>
              <a:rPr lang="ro-RO" dirty="0" smtClean="0"/>
              <a:t>Iskolaújság</a:t>
            </a:r>
          </a:p>
          <a:p>
            <a:pPr marL="0" indent="0">
              <a:buNone/>
            </a:pPr>
            <a:endParaRPr lang="ro-RO" dirty="0" smtClean="0"/>
          </a:p>
          <a:p>
            <a:r>
              <a:rPr lang="ro-RO" sz="1200" b="1" dirty="0" smtClean="0"/>
              <a:t>Apare anual,cu ocazia Zilelor Şcolii</a:t>
            </a:r>
          </a:p>
          <a:p>
            <a:r>
              <a:rPr lang="ro-RO" sz="1200" b="1" dirty="0" smtClean="0"/>
              <a:t>Megjelenik évente,iskolanapok alkalmával</a:t>
            </a:r>
          </a:p>
          <a:p>
            <a:pPr algn="ctr"/>
            <a:endParaRPr lang="ro-RO" sz="1200" b="1" dirty="0"/>
          </a:p>
          <a:p>
            <a:pPr marL="0" indent="0" algn="ctr">
              <a:buNone/>
            </a:pPr>
            <a:r>
              <a:rPr lang="ro-RO" sz="1200" b="1" dirty="0" smtClean="0"/>
              <a:t>Aprilie – </a:t>
            </a:r>
            <a:r>
              <a:rPr lang="ro-RO" sz="1200" b="1" smtClean="0"/>
              <a:t>2014 – Április</a:t>
            </a:r>
          </a:p>
          <a:p>
            <a:pPr marL="0" indent="0" algn="ctr">
              <a:buNone/>
            </a:pPr>
            <a:r>
              <a:rPr lang="ro-RO" sz="1200" b="1" smtClean="0"/>
              <a:t>Sfântu </a:t>
            </a:r>
            <a:r>
              <a:rPr lang="ro-RO" sz="1200" b="1" dirty="0" smtClean="0"/>
              <a:t>Gheorghe – Covasna</a:t>
            </a:r>
            <a:r>
              <a:rPr lang="en-US" sz="1200" b="1" dirty="0" smtClean="0"/>
              <a:t> *</a:t>
            </a:r>
            <a:r>
              <a:rPr lang="hu-HU" sz="1200" b="1" dirty="0" smtClean="0"/>
              <a:t> </a:t>
            </a:r>
            <a:r>
              <a:rPr lang="en-US" sz="1200" b="1" dirty="0" err="1" smtClean="0"/>
              <a:t>Sepsiszentgy</a:t>
            </a:r>
            <a:r>
              <a:rPr lang="hu-HU" sz="1200" b="1" dirty="0" smtClean="0"/>
              <a:t>ö</a:t>
            </a:r>
            <a:r>
              <a:rPr lang="en-US" sz="1200" b="1" dirty="0" err="1" smtClean="0"/>
              <a:t>rgy</a:t>
            </a:r>
            <a:r>
              <a:rPr lang="en-US" sz="1200" b="1" dirty="0" smtClean="0"/>
              <a:t> –</a:t>
            </a:r>
            <a:r>
              <a:rPr lang="en-US" sz="1200" b="1" dirty="0" err="1" smtClean="0"/>
              <a:t>Kov</a:t>
            </a:r>
            <a:r>
              <a:rPr lang="hu-HU" sz="1200" b="1" dirty="0" smtClean="0"/>
              <a:t>á</a:t>
            </a:r>
            <a:r>
              <a:rPr lang="en-US" sz="1200" b="1" dirty="0" err="1" smtClean="0"/>
              <a:t>szna</a:t>
            </a:r>
            <a:r>
              <a:rPr lang="en-US" sz="1200" b="1" dirty="0" smtClean="0"/>
              <a:t> </a:t>
            </a:r>
            <a:r>
              <a:rPr lang="en-US" sz="1200" b="1" dirty="0" err="1" smtClean="0"/>
              <a:t>megye</a:t>
            </a:r>
            <a:endParaRPr lang="ro-RO" sz="1200" b="1" dirty="0"/>
          </a:p>
        </p:txBody>
      </p:sp>
      <p:pic>
        <p:nvPicPr>
          <p:cNvPr id="1026" name="Picture 2" descr="C:\Users\Erno\Desktop\revistapoze\egyut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25769">
            <a:off x="1396062" y="3401509"/>
            <a:ext cx="4947520" cy="335379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336635" y="3956447"/>
            <a:ext cx="184731" cy="923330"/>
          </a:xfrm>
          <a:prstGeom prst="rect">
            <a:avLst/>
          </a:prstGeom>
          <a:noFill/>
        </p:spPr>
        <p:txBody>
          <a:bodyPr wrap="none" lIns="91440" tIns="45720" rIns="91440" bIns="45720">
            <a:spAutoFit/>
          </a:bodyPr>
          <a:lstStyle/>
          <a:p>
            <a:pPr algn="ctr"/>
            <a:endParaRPr lang="ro-RO"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882281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66184"/>
            <a:ext cx="6172200" cy="389392"/>
          </a:xfrm>
        </p:spPr>
        <p:txBody>
          <a:bodyPr>
            <a:normAutofit fontScale="90000"/>
          </a:bodyPr>
          <a:lstStyle/>
          <a:p>
            <a:r>
              <a:rPr lang="ro-RO" sz="1200" b="1" dirty="0"/>
              <a:t>EGALITATEA DE ŞANSE ÎN ŞCOALĂ ŞI GRĂDINIŢĂ</a:t>
            </a:r>
            <a:br>
              <a:rPr lang="ro-RO" sz="1200" b="1" dirty="0"/>
            </a:br>
            <a:endParaRPr lang="ro-RO" sz="1200" b="1" dirty="0"/>
          </a:p>
        </p:txBody>
      </p:sp>
      <p:sp>
        <p:nvSpPr>
          <p:cNvPr id="6" name="Content Placeholder 5"/>
          <p:cNvSpPr>
            <a:spLocks noGrp="1"/>
          </p:cNvSpPr>
          <p:nvPr>
            <p:ph idx="1"/>
          </p:nvPr>
        </p:nvSpPr>
        <p:spPr>
          <a:xfrm>
            <a:off x="342900" y="1043609"/>
            <a:ext cx="6172200" cy="7124610"/>
          </a:xfrm>
        </p:spPr>
        <p:txBody>
          <a:bodyPr>
            <a:normAutofit fontScale="70000" lnSpcReduction="20000"/>
          </a:bodyPr>
          <a:lstStyle/>
          <a:p>
            <a:r>
              <a:rPr lang="ro-RO" sz="1100" b="1" dirty="0">
                <a:latin typeface="Lucida Handwriting" panose="03010101010101010101" pitchFamily="66" charset="0"/>
              </a:rPr>
              <a:t> </a:t>
            </a:r>
          </a:p>
          <a:p>
            <a:r>
              <a:rPr lang="ro-RO" sz="1100" b="1" dirty="0">
                <a:latin typeface="Lucida Handwriting" panose="03010101010101010101" pitchFamily="66" charset="0"/>
              </a:rPr>
              <a:t>MOTTO:</a:t>
            </a:r>
          </a:p>
          <a:p>
            <a:r>
              <a:rPr lang="ro-RO" sz="1100" b="1" dirty="0">
                <a:latin typeface="Lucida Handwriting" panose="03010101010101010101" pitchFamily="66" charset="0"/>
              </a:rPr>
              <a:t>„On fa</a:t>
            </a:r>
            <a:r>
              <a:rPr lang="fr-FR" sz="1100" b="1" dirty="0">
                <a:latin typeface="Lucida Handwriting" panose="03010101010101010101" pitchFamily="66" charset="0"/>
              </a:rPr>
              <a:t>ç</a:t>
            </a:r>
            <a:r>
              <a:rPr lang="ro-RO" sz="1100" b="1" dirty="0">
                <a:latin typeface="Lucida Handwriting" panose="03010101010101010101" pitchFamily="66" charset="0"/>
              </a:rPr>
              <a:t>onne le plantes par la culture et les hommes par l</a:t>
            </a:r>
            <a:r>
              <a:rPr lang="en-US" sz="1100" b="1" dirty="0">
                <a:latin typeface="Lucida Handwriting" panose="03010101010101010101" pitchFamily="66" charset="0"/>
              </a:rPr>
              <a:t>’</a:t>
            </a:r>
            <a:r>
              <a:rPr lang="fr-FR" sz="1100" b="1" dirty="0">
                <a:latin typeface="Lucida Handwriting" panose="03010101010101010101" pitchFamily="66" charset="0"/>
              </a:rPr>
              <a:t>é</a:t>
            </a:r>
            <a:r>
              <a:rPr lang="ro-RO" sz="1100" b="1" dirty="0">
                <a:latin typeface="Lucida Handwriting" panose="03010101010101010101" pitchFamily="66" charset="0"/>
              </a:rPr>
              <a:t>ducation.”                                             </a:t>
            </a:r>
          </a:p>
          <a:p>
            <a:r>
              <a:rPr lang="hu-HU" sz="1100" b="1" dirty="0">
                <a:latin typeface="Lucida Handwriting" panose="03010101010101010101" pitchFamily="66" charset="0"/>
              </a:rPr>
              <a:t>       „Plantele se formează prin cultură şi omul prin educaţie”</a:t>
            </a:r>
            <a:endParaRPr lang="ro-RO" sz="1100" b="1" dirty="0">
              <a:latin typeface="Lucida Handwriting" panose="03010101010101010101" pitchFamily="66" charset="0"/>
            </a:endParaRPr>
          </a:p>
          <a:p>
            <a:r>
              <a:rPr lang="hu-HU" sz="1100" b="1" dirty="0">
                <a:latin typeface="Lucida Handwriting" panose="03010101010101010101" pitchFamily="66" charset="0"/>
              </a:rPr>
              <a:t>                                                    </a:t>
            </a:r>
            <a:r>
              <a:rPr lang="ro-RO" sz="1100" b="1" dirty="0">
                <a:latin typeface="Lucida Handwriting" panose="03010101010101010101" pitchFamily="66" charset="0"/>
              </a:rPr>
              <a:t>J.J.Rousseau, </a:t>
            </a:r>
            <a:r>
              <a:rPr lang="hu-HU" sz="1100" b="1" i="1" dirty="0">
                <a:latin typeface="Lucida Handwriting" panose="03010101010101010101" pitchFamily="66" charset="0"/>
              </a:rPr>
              <a:t>Émile ou de l</a:t>
            </a:r>
            <a:r>
              <a:rPr lang="en-US" sz="1100" b="1" i="1" dirty="0">
                <a:latin typeface="Lucida Handwriting" panose="03010101010101010101" pitchFamily="66" charset="0"/>
              </a:rPr>
              <a:t>’</a:t>
            </a:r>
            <a:r>
              <a:rPr lang="hu-HU" sz="1100" b="1" i="1" dirty="0">
                <a:latin typeface="Lucida Handwriting" panose="03010101010101010101" pitchFamily="66" charset="0"/>
              </a:rPr>
              <a:t>éducation</a:t>
            </a:r>
            <a:endParaRPr lang="ro-RO" sz="1100" b="1" dirty="0">
              <a:latin typeface="Lucida Handwriting" panose="03010101010101010101" pitchFamily="66" charset="0"/>
            </a:endParaRPr>
          </a:p>
          <a:p>
            <a:r>
              <a:rPr lang="hu-HU" sz="1100" b="1" i="1" dirty="0">
                <a:latin typeface="Lucida Handwriting" panose="03010101010101010101" pitchFamily="66" charset="0"/>
              </a:rPr>
              <a:t>                                                                          Émile sau despre educaţie</a:t>
            </a:r>
            <a:endParaRPr lang="ro-RO" sz="1100" b="1" dirty="0">
              <a:latin typeface="Lucida Handwriting" panose="03010101010101010101" pitchFamily="66" charset="0"/>
            </a:endParaRPr>
          </a:p>
          <a:p>
            <a:r>
              <a:rPr lang="hu-HU" sz="1100" i="1" dirty="0"/>
              <a:t> </a:t>
            </a:r>
            <a:endParaRPr lang="ro-RO" sz="1100" dirty="0"/>
          </a:p>
          <a:p>
            <a:r>
              <a:rPr lang="ro-RO" sz="1100" dirty="0"/>
              <a:t>Toţi suntem diferiţi, dar în aceleaşi timp, egali. Semnul de egalitate este dat de respectul faţa de cel de lângă noi şi de posibilitatea de comunicare pe care trebuie s-o valorificăm. Posibilitatea care ne este oferită necondiţionat şi care trebuie valorificată cu grijă pentru a identifica oportunităţile oferite de convieţuirea cu celălalt.</a:t>
            </a:r>
          </a:p>
          <a:p>
            <a:r>
              <a:rPr lang="ro-RO" sz="1100" dirty="0"/>
              <a:t>Nu toţi suntem români şi nu toţi vorbim limba română. Diversitatea este mirodenia care ne încântă viaţa în relaţiile pe care le stabilim cu ceilalţi. A fi altfel şi a vorbi altă limbă nu fac din noi decât un rezervor inepuizabil de experienţe noi diferite. Împărtăşindu-le, nu se realizează decât o îmbogăţire a culturii pe care o simţim, a noastră şi a unui spaţiu pe care îl simţim al nostru.</a:t>
            </a:r>
          </a:p>
          <a:p>
            <a:r>
              <a:rPr lang="ro-RO" sz="1100" dirty="0"/>
              <a:t>A învăţa de la alţii care sunt altfel decât tine nu înseamnă decât să înveţi ca om, ca român, ca maghiar sau ca rrom. Nu poţi vorbi de o cultură diferită şi de reprezentări identitare diferite decât cunoscând-o. Termeni ca majoritar, minoritar nu trebuie să aibă un sens peiorativ, nu trebuie să fie armă în mâna noastră, nu trebuie să aruncăm unul asupra celuilalt povara identităţii, nu trebuie să fim „mono” ci trebuie să fim „inter”, nu trebuie să fim „eu şi celălalt” ci „ eu împreună cu celălalt”.</a:t>
            </a:r>
          </a:p>
          <a:p>
            <a:r>
              <a:rPr lang="ro-RO" sz="1100" dirty="0"/>
              <a:t>Din această perspectivă Şcoala Gimnazială „Ady Endre” şi Grădiniţele cu Program Normal Nr.6 şi „Napsug</a:t>
            </a:r>
            <a:r>
              <a:rPr lang="hu-HU" sz="1100" dirty="0"/>
              <a:t>á</a:t>
            </a:r>
            <a:r>
              <a:rPr lang="ro-RO" sz="1100" dirty="0"/>
              <a:t>r” cu Program Prelungit  sunt exemple de bună practică demne de urmat.</a:t>
            </a:r>
          </a:p>
          <a:p>
            <a:r>
              <a:rPr lang="ro-RO" sz="1100" dirty="0"/>
              <a:t>Nu suntem, noi grădiniţa şi voi şcoala, sau noi şcoala şi voi grădiniţa, suntem noi împreună pentru o educaţie de calitate, pentru o educaţie pentru toţi.</a:t>
            </a:r>
          </a:p>
          <a:p>
            <a:r>
              <a:rPr lang="ro-RO" sz="1100" dirty="0"/>
              <a:t>Odată intraţi pe porţile celor trei instituţii de învăţământ veţi întâlni aparţinând diferitelor etnii, proveniţi din medii sociale diferite care învaţă, lucrează şi se distrează împreună ca într-o mare şi frumoasă familie. Şi tot aici veţi întâlni cadre didactice care nu vor spune niciodată noi de la secţia română sau noi de la secţia maghiară, ci noi de la şcoala sau grădiniţa. </a:t>
            </a:r>
          </a:p>
          <a:p>
            <a:r>
              <a:rPr lang="ro-RO" sz="1100" dirty="0"/>
              <a:t>Bunele relaţii între grădiniţă şi şcoală duc la valorificarea diversităţii culturale, etnice, a diferenţelor de gen şi vârstă, a diferenţelor de medii sociale şi constituie premise pentru dezvoltarea personalităţii copiilor, asigurând un cadru în care relaţiile dintre copii au la bază valori ca toleranţa şi egalitatea.  </a:t>
            </a:r>
          </a:p>
          <a:p>
            <a:r>
              <a:rPr lang="ro-RO" sz="1100" dirty="0"/>
              <a:t>Scopul principal al politicii educaţionale a şcolii noastre, inclusiv a grădiniţelor structură este pregătirea copiilor pentru a percepe, accepta, respecta şi a experimenta diversitatea, cu alte cuvinte netezirea terenului întâlnirii cu celălalt, adică a face educaţie interculturală. Diversitatea  trebuie să devină un motiv de bucurie, o ocazie de întărire a sentimentului vieţuirii laolaltă, o dorinţă de a simţi şi conlucra împreună.</a:t>
            </a:r>
          </a:p>
          <a:p>
            <a:r>
              <a:rPr lang="ro-RO" sz="1100" dirty="0"/>
              <a:t>Un alt scop este acela al facilitării de descoperire şi conştientizare a realei identităţi. Căci, în căutarea celuilalt, ne descoperim pe noi înşine, ne dăm seama de ceea ce suntem, sperăm, merităm. Frumuseţea existenţială ne este dată de celălalt, de miracolul ieşirii din sine, de proiectarea în altul, de iubirea celui apropiat - ca şi a celui îndepărtat!</a:t>
            </a:r>
          </a:p>
          <a:p>
            <a:r>
              <a:rPr lang="ro-RO" sz="1100" dirty="0"/>
              <a:t>Educaţia intercul­turală pe care o practică şcoala noastră vizează dezvoltarea unei educaţii pentru toţi în spiritul recunoaşterii diferenţelor ce există în interiorul comunităţii din care facem parte.</a:t>
            </a:r>
          </a:p>
          <a:p>
            <a:r>
              <a:rPr lang="ro-RO" sz="1100" dirty="0"/>
              <a:t>Formele de realizare a educaţiei interculturale în şcoala noastră, inclusiv grădiniţele structură rămân cele generale, în care se face orice tip de educaţie: lecţiile obişnuite, activităţile nonformale din şcoală sau influenţele informale exercitate înafara perimetrului şcolar. Cât priveşte metodologia didactică, vom prelua şi adapta procedeele activizante cunoscute, care se vor combina în modalităţi cât mai inteligente pentru a favoriza şi forma comportamente interculturale. Va fi promovată o pedagogie activă şi participativă, metode active care să solicite interesul şi creativitatea elevilorşi copiilor preşcolari, care să facă apel la toate capacităţile lor şi care să le permită să se exprime şi să colaboreze. La aceasta pot concura mai multe tipuri de activităţi: realizarea de proiecte, cercetări, anchete prin interviuri, jurnale de clasă, recitări de poezii, povestiri, interpretări de roluri, manifestări teatrale cu sau fără marionete, dezbateri de idei plecând de la studii de caz, discuţii asupra unor probleme cu impact asupra vieţii şcolii, posibilitatea de a negocia şi ajunge la decizii consensuale, exerciţii de reflecţie critică şi constructivă. Utilizarea nu doar a documentelor pedagogice ci şi a unor „documente autentice”, ca foile de jurnal, fotografii, diapozitive, emisiuni T.V., filme video, ce vor permite acumularea unor informaţii diverse şi reale asupra obiectelor, culturilor şi limbilor pe care le studiază elevii/copiii noştri.</a:t>
            </a:r>
          </a:p>
          <a:p>
            <a:r>
              <a:rPr lang="ro-RO" sz="1100" dirty="0"/>
              <a:t>Gama de activităţi în şcoală se va lărgi, prin îmbinarea diferitelor forme de organizare cu noi mijloace de învăţământ şi împrumutarea unor practici sau strategii specifice manifestărilor culturale de nivel comunitar sau global. Iată posibile tipuri de activităţi ce se pot contura:</a:t>
            </a:r>
          </a:p>
          <a:p>
            <a:r>
              <a:rPr lang="ro-RO" sz="1100" dirty="0"/>
              <a:t>- utilizarea bibliotecilor, a centrelor de documentare audio-vizuale prezente în şcoală. </a:t>
            </a:r>
          </a:p>
          <a:p>
            <a:r>
              <a:rPr lang="ro-RO" sz="1100" dirty="0"/>
              <a:t>- participarea la evenimentele culturale şi sărbătorile locale, la diversele activităţi care sunt propuse, vizitarea de muzee şi expoziţii;</a:t>
            </a:r>
          </a:p>
          <a:p>
            <a:r>
              <a:rPr lang="ro-RO" sz="1100" dirty="0"/>
              <a:t>- studiul aportului reciproc al culturilor, care se poate realiza şi în afara unor evenimente culturale specifice. </a:t>
            </a:r>
          </a:p>
          <a:p>
            <a:r>
              <a:rPr lang="ro-RO" sz="1100" dirty="0"/>
              <a:t>- colaborarea cu asociaţiile locale sau internaţionale, mai ales cu diverse asociaţii nonguvernamentale ale căror obiective sunt în relaţie cu înţelegerea internaţională şi educaţia interculturală;</a:t>
            </a:r>
          </a:p>
          <a:p>
            <a:r>
              <a:rPr lang="ro-RO" sz="1100" dirty="0"/>
              <a:t>- celebrarea Zilei drepturilor copilului pe 20 noiembrie, data aniversară a „Declaraţiei drepturilor copilului” (1959) şi a „Convenţiei privitoare la drepturile copilului” (1989) adoptată de ONU, ca şi celebrarea Zilei drepturilor omului pe 10 decembrie, dată aniversară a „Declaraţiei universale a drepturilor omului” (1948) proclamată de ONU. </a:t>
            </a:r>
          </a:p>
          <a:p>
            <a:r>
              <a:rPr lang="ro-RO" sz="1100" dirty="0"/>
              <a:t>Această diversitate de activităţi va asigura copiilor noştri şanse integrării sociale cu şanse maxime, iar şcolii noastre locul cuvenit în comunitate, acela de şcoală/grădiniţă avangardă.</a:t>
            </a:r>
          </a:p>
          <a:p>
            <a:endParaRPr lang="ro-RO" sz="1100" dirty="0"/>
          </a:p>
        </p:txBody>
      </p:sp>
    </p:spTree>
    <p:extLst>
      <p:ext uri="{BB962C8B-B14F-4D97-AF65-F5344CB8AC3E}">
        <p14:creationId xmlns:p14="http://schemas.microsoft.com/office/powerpoint/2010/main" val="134581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649" y="251520"/>
            <a:ext cx="6597352" cy="5904655"/>
          </a:xfrm>
          <a:solidFill>
            <a:schemeClr val="accent6">
              <a:lumMod val="20000"/>
              <a:lumOff val="80000"/>
            </a:schemeClr>
          </a:solidFill>
        </p:spPr>
        <p:txBody>
          <a:bodyPr>
            <a:normAutofit/>
          </a:bodyPr>
          <a:lstStyle/>
          <a:p>
            <a:endParaRPr lang="ro-RO" sz="1400" b="1" dirty="0"/>
          </a:p>
        </p:txBody>
      </p:sp>
      <p:sp>
        <p:nvSpPr>
          <p:cNvPr id="3" name="Subtitle 2"/>
          <p:cNvSpPr>
            <a:spLocks noGrp="1"/>
          </p:cNvSpPr>
          <p:nvPr>
            <p:ph type="subTitle" idx="1"/>
          </p:nvPr>
        </p:nvSpPr>
        <p:spPr>
          <a:xfrm>
            <a:off x="260647" y="5181600"/>
            <a:ext cx="6480721" cy="3782888"/>
          </a:xfrm>
          <a:solidFill>
            <a:schemeClr val="accent6">
              <a:lumMod val="20000"/>
              <a:lumOff val="80000"/>
            </a:schemeClr>
          </a:solidFill>
          <a:scene3d>
            <a:camera prst="orthographicFront"/>
            <a:lightRig rig="threePt" dir="t"/>
          </a:scene3d>
          <a:sp3d>
            <a:bevelT w="165100" prst="coolSlant"/>
          </a:sp3d>
        </p:spPr>
        <p:txBody>
          <a:bodyPr/>
          <a:lstStyle/>
          <a:p>
            <a:endParaRPr lang="ro-RO" dirty="0" smtClean="0">
              <a:latin typeface="Algerian" panose="04020705040A02060702" pitchFamily="82" charset="0"/>
            </a:endParaRPr>
          </a:p>
          <a:p>
            <a:endParaRPr lang="ro-RO" dirty="0">
              <a:latin typeface="Algerian" panose="04020705040A02060702" pitchFamily="82" charset="0"/>
            </a:endParaRPr>
          </a:p>
          <a:p>
            <a:r>
              <a:rPr lang="ro-RO" b="1" dirty="0" smtClean="0">
                <a:solidFill>
                  <a:schemeClr val="accent2"/>
                </a:solidFill>
                <a:latin typeface="Algerian" panose="04020705040A02060702" pitchFamily="82" charset="0"/>
              </a:rPr>
              <a:t>ÎmpreunĂ</a:t>
            </a:r>
          </a:p>
          <a:p>
            <a:r>
              <a:rPr lang="ro-RO" b="1" dirty="0" smtClean="0">
                <a:solidFill>
                  <a:schemeClr val="accent2"/>
                </a:solidFill>
                <a:latin typeface="Algerian" panose="04020705040A02060702" pitchFamily="82" charset="0"/>
              </a:rPr>
              <a:t>                          egyutt</a:t>
            </a:r>
          </a:p>
          <a:p>
            <a:endParaRPr lang="ro-RO" b="1" dirty="0">
              <a:solidFill>
                <a:schemeClr val="accent2"/>
              </a:solidFill>
              <a:latin typeface="Algerian" panose="04020705040A02060702" pitchFamily="82" charset="0"/>
            </a:endParaRPr>
          </a:p>
          <a:p>
            <a:r>
              <a:rPr lang="ro-RO" sz="1400" b="1" dirty="0" smtClean="0">
                <a:solidFill>
                  <a:schemeClr val="accent2"/>
                </a:solidFill>
                <a:latin typeface="Algerian" panose="04020705040A02060702" pitchFamily="82" charset="0"/>
              </a:rPr>
              <a:t>Aprilie – 2014 -  Aprilis</a:t>
            </a:r>
          </a:p>
          <a:p>
            <a:endParaRPr lang="ro-RO" b="1" dirty="0" smtClean="0">
              <a:solidFill>
                <a:schemeClr val="accent2"/>
              </a:solidFill>
              <a:latin typeface="Algerian" panose="04020705040A02060702" pitchFamily="82" charset="0"/>
            </a:endParaRPr>
          </a:p>
        </p:txBody>
      </p:sp>
      <p:pic>
        <p:nvPicPr>
          <p:cNvPr id="1027" name="Picture 3" descr="C:\Users\Erno\Desktop\Scoala-Ady-Endre-aprilie-2010-2-685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8" y="3048000"/>
            <a:ext cx="6524625"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7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649" y="251520"/>
            <a:ext cx="6597352" cy="5904655"/>
          </a:xfrm>
          <a:solidFill>
            <a:schemeClr val="accent6">
              <a:lumMod val="20000"/>
              <a:lumOff val="80000"/>
            </a:schemeClr>
          </a:solidFill>
        </p:spPr>
        <p:txBody>
          <a:bodyPr>
            <a:normAutofit/>
          </a:bodyPr>
          <a:lstStyle/>
          <a:p>
            <a:endParaRPr lang="ro-RO" sz="1400" b="1" dirty="0"/>
          </a:p>
        </p:txBody>
      </p:sp>
      <p:sp>
        <p:nvSpPr>
          <p:cNvPr id="3" name="Subtitle 2"/>
          <p:cNvSpPr>
            <a:spLocks noGrp="1"/>
          </p:cNvSpPr>
          <p:nvPr>
            <p:ph type="subTitle" idx="1"/>
          </p:nvPr>
        </p:nvSpPr>
        <p:spPr>
          <a:xfrm>
            <a:off x="260647" y="5181600"/>
            <a:ext cx="6480721" cy="3782888"/>
          </a:xfrm>
          <a:solidFill>
            <a:schemeClr val="accent6">
              <a:lumMod val="20000"/>
              <a:lumOff val="80000"/>
            </a:schemeClr>
          </a:solidFill>
        </p:spPr>
        <p:txBody>
          <a:bodyPr/>
          <a:lstStyle/>
          <a:p>
            <a:endParaRPr lang="ro-RO" dirty="0" smtClean="0">
              <a:latin typeface="Algerian" panose="04020705040A02060702" pitchFamily="82" charset="0"/>
            </a:endParaRPr>
          </a:p>
          <a:p>
            <a:endParaRPr lang="ro-RO" dirty="0">
              <a:latin typeface="Algerian" panose="04020705040A02060702" pitchFamily="82" charset="0"/>
            </a:endParaRPr>
          </a:p>
          <a:p>
            <a:r>
              <a:rPr lang="ro-RO" b="1" dirty="0" smtClean="0">
                <a:solidFill>
                  <a:schemeClr val="accent2"/>
                </a:solidFill>
                <a:latin typeface="Algerian" panose="04020705040A02060702" pitchFamily="82" charset="0"/>
              </a:rPr>
              <a:t>Împreuna</a:t>
            </a:r>
          </a:p>
          <a:p>
            <a:r>
              <a:rPr lang="ro-RO" b="1" dirty="0" smtClean="0">
                <a:solidFill>
                  <a:schemeClr val="accent2"/>
                </a:solidFill>
                <a:latin typeface="Algerian" panose="04020705040A02060702" pitchFamily="82" charset="0"/>
              </a:rPr>
              <a:t>                          egyutt</a:t>
            </a:r>
          </a:p>
          <a:p>
            <a:endParaRPr lang="ro-RO" b="1" dirty="0">
              <a:solidFill>
                <a:schemeClr val="accent2"/>
              </a:solidFill>
              <a:latin typeface="Algerian" panose="04020705040A02060702" pitchFamily="82" charset="0"/>
            </a:endParaRPr>
          </a:p>
          <a:p>
            <a:r>
              <a:rPr lang="ro-RO" sz="1400" b="1" dirty="0" smtClean="0">
                <a:solidFill>
                  <a:schemeClr val="accent2"/>
                </a:solidFill>
                <a:latin typeface="Algerian" panose="04020705040A02060702" pitchFamily="82" charset="0"/>
              </a:rPr>
              <a:t>Aprilie – 2014 -  Aprilis</a:t>
            </a:r>
          </a:p>
          <a:p>
            <a:endParaRPr lang="ro-RO" b="1" dirty="0" smtClean="0">
              <a:solidFill>
                <a:schemeClr val="accent2"/>
              </a:solidFill>
              <a:latin typeface="Algerian" panose="04020705040A02060702" pitchFamily="82" charset="0"/>
            </a:endParaRPr>
          </a:p>
        </p:txBody>
      </p:sp>
      <p:pic>
        <p:nvPicPr>
          <p:cNvPr id="1027" name="Picture 3" descr="C:\Users\Erno\Desktop\Scoala-Ady-Endre-aprilie-2010-2-685x3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8" y="3048000"/>
            <a:ext cx="6524625"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77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66184"/>
            <a:ext cx="6172200" cy="389392"/>
          </a:xfrm>
        </p:spPr>
        <p:txBody>
          <a:bodyPr>
            <a:normAutofit/>
          </a:bodyPr>
          <a:lstStyle/>
          <a:p>
            <a:r>
              <a:rPr lang="en-US" sz="1200" dirty="0" err="1"/>
              <a:t>Revista</a:t>
            </a:r>
            <a:r>
              <a:rPr lang="en-US" sz="1200" dirty="0"/>
              <a:t> </a:t>
            </a:r>
            <a:r>
              <a:rPr lang="en-US" sz="1200" dirty="0" err="1"/>
              <a:t>scolii</a:t>
            </a:r>
            <a:r>
              <a:rPr lang="en-US" sz="1200" dirty="0"/>
              <a:t>* </a:t>
            </a:r>
            <a:r>
              <a:rPr lang="en-US" sz="1200" dirty="0" err="1"/>
              <a:t>Ady</a:t>
            </a:r>
            <a:r>
              <a:rPr lang="en-US" sz="1200" dirty="0"/>
              <a:t> </a:t>
            </a:r>
            <a:r>
              <a:rPr lang="en-US" sz="1200" dirty="0" err="1"/>
              <a:t>Endre</a:t>
            </a:r>
            <a:r>
              <a:rPr lang="en-US" sz="1200" dirty="0"/>
              <a:t> *</a:t>
            </a:r>
            <a:r>
              <a:rPr lang="en-US" sz="1200" dirty="0" err="1"/>
              <a:t>Iskolaujsag</a:t>
            </a:r>
            <a:endParaRPr lang="ro-RO" sz="1200" dirty="0"/>
          </a:p>
        </p:txBody>
      </p:sp>
      <p:sp>
        <p:nvSpPr>
          <p:cNvPr id="5" name="Content Placeholder 4"/>
          <p:cNvSpPr>
            <a:spLocks noGrp="1"/>
          </p:cNvSpPr>
          <p:nvPr>
            <p:ph sz="half" idx="1"/>
          </p:nvPr>
        </p:nvSpPr>
        <p:spPr>
          <a:xfrm>
            <a:off x="342900" y="1115617"/>
            <a:ext cx="3028950" cy="7052602"/>
          </a:xfrm>
        </p:spPr>
        <p:txBody>
          <a:bodyPr>
            <a:noAutofit/>
          </a:bodyPr>
          <a:lstStyle/>
          <a:p>
            <a:r>
              <a:rPr lang="hu-HU" sz="1000" b="1" dirty="0"/>
              <a:t>Huszti Andrea Magdolna</a:t>
            </a:r>
            <a:endParaRPr lang="ro-RO" sz="1000" dirty="0"/>
          </a:p>
          <a:p>
            <a:pPr marL="0" indent="0">
              <a:buNone/>
            </a:pPr>
            <a:r>
              <a:rPr lang="hu-HU" sz="1000" b="1" dirty="0"/>
              <a:t> </a:t>
            </a:r>
            <a:endParaRPr lang="ro-RO" sz="1000" dirty="0"/>
          </a:p>
          <a:p>
            <a:r>
              <a:rPr lang="hu-HU" sz="1000" b="1" i="1" dirty="0"/>
              <a:t>Vétkesek közt cinkos, aki néma</a:t>
            </a:r>
            <a:endParaRPr lang="ro-RO" sz="1000" dirty="0"/>
          </a:p>
          <a:p>
            <a:pPr marL="0" indent="0">
              <a:buNone/>
            </a:pPr>
            <a:r>
              <a:rPr lang="hu-HU" sz="1000" b="1" i="1" dirty="0"/>
              <a:t> </a:t>
            </a:r>
            <a:endParaRPr lang="ro-RO" sz="1000" dirty="0"/>
          </a:p>
          <a:p>
            <a:r>
              <a:rPr lang="hu-HU" sz="1000" dirty="0"/>
              <a:t>Eszményi tanárnőm a német szakos Szabó Beáta Blanka, a nyelvtanítás mellett a német irodalom rejtélyeihez is kulcsot ad számomra. Kezdetkor bosszantóan viszonyultunk hozzá. </a:t>
            </a:r>
            <a:endParaRPr lang="ro-RO" sz="1000" dirty="0"/>
          </a:p>
          <a:p>
            <a:r>
              <a:rPr lang="hu-HU" sz="1000" dirty="0"/>
              <a:t>Most, végzősökként, döbbentően hat ránk, amellett, hogy hamarosan elhagyjuk az Ady Endre Gimnáziumot, hogy ha választhatunk a tanáraink közül, a némettanárnőnk az egyike közülük, akit nem fogunk elfeledni soha. Igazságos volt velünk: érdemeinket felismerte, de hiányosságainkat is. </a:t>
            </a:r>
            <a:endParaRPr lang="ro-RO" sz="1000" dirty="0"/>
          </a:p>
          <a:p>
            <a:r>
              <a:rPr lang="hu-HU" sz="1000" dirty="0"/>
              <a:t>Eljött az idő, hogy mi is igazságosak legyünk vele, de nem csak tiszteletadással, hanem a </a:t>
            </a:r>
            <a:r>
              <a:rPr lang="hu-HU" sz="1000" i="1" dirty="0"/>
              <a:t>szeretetünkkel,</a:t>
            </a:r>
            <a:r>
              <a:rPr lang="hu-HU" sz="1000" dirty="0"/>
              <a:t> amely a legfőbb érték a világon. Ha elkezdődik a németóra – mostmár a maturandus küszöbén – közös jelenlétünkben első most is a lelkiismeret: dolgozni, hogy a német nyelvet elsajátítsuk, mert szükség van rá, az élet nehézségeiben segíthet talán egyszer, és a személyiségünkhöz is kapcsolódik. </a:t>
            </a:r>
            <a:endParaRPr lang="ro-RO" sz="1000" dirty="0"/>
          </a:p>
          <a:p>
            <a:r>
              <a:rPr lang="hu-HU" sz="1000" dirty="0"/>
              <a:t>Ha felidézem a szent ünnepek időszakát, először a karácsony, a Krisztus születését váró készülődéseink ötlenek fel emlékezetemben. A népszokások, amelyek az ünnephez kapcsolódnak. Az adventi fenyő díszítése és a leghíresebb karácsonyi ének is német eredetű. Adventi koszorúk díszítéskor a tanárnő kedvesen és szerethetően mókázik, ugrat is minket.</a:t>
            </a:r>
            <a:endParaRPr lang="ro-RO" sz="1000" dirty="0"/>
          </a:p>
          <a:p>
            <a:r>
              <a:rPr lang="hu-HU" sz="1000" dirty="0"/>
              <a:t>Emlékezem, ha hibát követtünk el vele vagy a társainkkal szemben, nem szidott meg, hanem irodalmi művekből idézett. Feledhetetlen az idézet, amely a német füzetünk hátsó oldalára íródott:</a:t>
            </a:r>
            <a:r>
              <a:rPr lang="hu-HU" sz="1000" i="1" dirty="0"/>
              <a:t> Vétkesek közt cinkos, aki néma.</a:t>
            </a:r>
            <a:r>
              <a:rPr lang="hu-HU" sz="1000" dirty="0"/>
              <a:t> Világító igazság ez, arra tanított meg, hogy mondjam ki az igazságot mindig, ott, ahol bűn van és összeesküvés akár. Ez az idézet, úgy vélem, mostmár mindig a némettanárnőmre fog emlékeztetni engem, örök szállóigeként az életben.</a:t>
            </a:r>
            <a:endParaRPr lang="ro-RO" sz="1000" dirty="0"/>
          </a:p>
          <a:p>
            <a:endParaRPr lang="ro-RO" sz="1000" dirty="0"/>
          </a:p>
        </p:txBody>
      </p:sp>
      <p:sp>
        <p:nvSpPr>
          <p:cNvPr id="6" name="Content Placeholder 5"/>
          <p:cNvSpPr>
            <a:spLocks noGrp="1"/>
          </p:cNvSpPr>
          <p:nvPr>
            <p:ph sz="half" idx="2"/>
          </p:nvPr>
        </p:nvSpPr>
        <p:spPr>
          <a:xfrm>
            <a:off x="3486150" y="899593"/>
            <a:ext cx="3028950" cy="7268626"/>
          </a:xfrm>
        </p:spPr>
        <p:txBody>
          <a:bodyPr>
            <a:normAutofit fontScale="55000" lnSpcReduction="20000"/>
          </a:bodyPr>
          <a:lstStyle/>
          <a:p>
            <a:r>
              <a:rPr lang="ro-RO" b="1" dirty="0"/>
              <a:t>Cîntec fără </a:t>
            </a:r>
            <a:r>
              <a:rPr lang="ro-RO" b="1" dirty="0" smtClean="0"/>
              <a:t>melodie</a:t>
            </a:r>
            <a:endParaRPr lang="en-US" b="1" dirty="0" smtClean="0"/>
          </a:p>
          <a:p>
            <a:r>
              <a:rPr lang="ro-RO" dirty="0" smtClean="0"/>
              <a:t>  </a:t>
            </a:r>
            <a:endParaRPr lang="ro-RO" dirty="0"/>
          </a:p>
          <a:p>
            <a:r>
              <a:rPr lang="ro-RO" dirty="0"/>
              <a:t>Viaţa fără tine</a:t>
            </a:r>
          </a:p>
          <a:p>
            <a:r>
              <a:rPr lang="ro-RO" dirty="0"/>
              <a:t>E ca un ca un cântec fără melodie, </a:t>
            </a:r>
          </a:p>
          <a:p>
            <a:r>
              <a:rPr lang="ro-RO" dirty="0"/>
              <a:t>Ca un apus fără soare, </a:t>
            </a:r>
          </a:p>
          <a:p>
            <a:r>
              <a:rPr lang="ro-RO" dirty="0"/>
              <a:t>Ca o plajă fără mare. </a:t>
            </a:r>
          </a:p>
          <a:p>
            <a:r>
              <a:rPr lang="ro-RO" dirty="0"/>
              <a:t> </a:t>
            </a:r>
          </a:p>
          <a:p>
            <a:r>
              <a:rPr lang="ro-RO" dirty="0"/>
              <a:t>Tu eşti totul pentru mine.</a:t>
            </a:r>
          </a:p>
          <a:p>
            <a:r>
              <a:rPr lang="ro-RO" dirty="0"/>
              <a:t>Eu am un singur defect, </a:t>
            </a:r>
          </a:p>
          <a:p>
            <a:r>
              <a:rPr lang="ro-RO" dirty="0"/>
              <a:t>Nu pot trăi fără tine, </a:t>
            </a:r>
          </a:p>
          <a:p>
            <a:r>
              <a:rPr lang="ro-RO" dirty="0"/>
              <a:t>Fără zâmbetul tău blând, </a:t>
            </a:r>
          </a:p>
          <a:p>
            <a:r>
              <a:rPr lang="ro-RO" dirty="0"/>
              <a:t>Fără glasul tău plăpând.</a:t>
            </a:r>
          </a:p>
          <a:p>
            <a:r>
              <a:rPr lang="ro-RO" dirty="0"/>
              <a:t> </a:t>
            </a:r>
          </a:p>
          <a:p>
            <a:r>
              <a:rPr lang="ro-RO" dirty="0"/>
              <a:t>Dar trebuie să te uit, </a:t>
            </a:r>
          </a:p>
          <a:p>
            <a:r>
              <a:rPr lang="ro-RO" dirty="0"/>
              <a:t>Căci tu o placi pe ea, </a:t>
            </a:r>
          </a:p>
          <a:p>
            <a:r>
              <a:rPr lang="ro-RO" dirty="0"/>
              <a:t>Pe fata aceea, o ştii, </a:t>
            </a:r>
          </a:p>
          <a:p>
            <a:r>
              <a:rPr lang="ro-RO" dirty="0"/>
              <a:t>Pe rivala mea. </a:t>
            </a:r>
          </a:p>
          <a:p>
            <a:r>
              <a:rPr lang="ro-RO" dirty="0"/>
              <a:t> </a:t>
            </a:r>
          </a:p>
          <a:p>
            <a:r>
              <a:rPr lang="ro-RO" dirty="0"/>
              <a:t>Dar nu ştiu ce vezi la ea, </a:t>
            </a:r>
          </a:p>
          <a:p>
            <a:r>
              <a:rPr lang="ro-RO" dirty="0"/>
              <a:t>Este mai drăguţă cumva?</a:t>
            </a:r>
          </a:p>
          <a:p>
            <a:r>
              <a:rPr lang="ro-RO" dirty="0"/>
              <a:t>Dar nu mai contează, </a:t>
            </a:r>
          </a:p>
          <a:p>
            <a:r>
              <a:rPr lang="ro-RO" dirty="0"/>
              <a:t>Nu mai am nimic de spus</a:t>
            </a:r>
          </a:p>
          <a:p>
            <a:r>
              <a:rPr lang="ro-RO" dirty="0"/>
              <a:t>Pentru că tot te iubesc, </a:t>
            </a:r>
          </a:p>
          <a:p>
            <a:r>
              <a:rPr lang="ro-RO" dirty="0"/>
              <a:t>Deoarece cum ţi-am mai spus</a:t>
            </a:r>
          </a:p>
          <a:p>
            <a:r>
              <a:rPr lang="ro-RO" dirty="0"/>
              <a:t>Viaţa fără tine</a:t>
            </a:r>
          </a:p>
          <a:p>
            <a:r>
              <a:rPr lang="ro-RO" dirty="0"/>
              <a:t>E ca un cântec fără melodie. </a:t>
            </a:r>
          </a:p>
          <a:p>
            <a:r>
              <a:rPr lang="ro-RO" dirty="0"/>
              <a:t>                                 		  Varga Ioana Andreea, </a:t>
            </a:r>
          </a:p>
          <a:p>
            <a:r>
              <a:rPr lang="ro-RO" dirty="0"/>
              <a:t>Clasa a VI a A</a:t>
            </a:r>
          </a:p>
          <a:p>
            <a:endParaRPr lang="ro-RO" dirty="0"/>
          </a:p>
        </p:txBody>
      </p:sp>
    </p:spTree>
    <p:extLst>
      <p:ext uri="{BB962C8B-B14F-4D97-AF65-F5344CB8AC3E}">
        <p14:creationId xmlns:p14="http://schemas.microsoft.com/office/powerpoint/2010/main" val="73151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66184"/>
            <a:ext cx="6172200" cy="461400"/>
          </a:xfrm>
        </p:spPr>
        <p:txBody>
          <a:bodyPr>
            <a:normAutofit/>
          </a:bodyPr>
          <a:lstStyle/>
          <a:p>
            <a:r>
              <a:rPr lang="en-US" sz="1400" dirty="0" err="1"/>
              <a:t>Revista</a:t>
            </a:r>
            <a:r>
              <a:rPr lang="en-US" sz="1400" dirty="0"/>
              <a:t> </a:t>
            </a:r>
            <a:r>
              <a:rPr lang="en-US" sz="1400" dirty="0" err="1"/>
              <a:t>scolii</a:t>
            </a:r>
            <a:r>
              <a:rPr lang="en-US" sz="1400" dirty="0"/>
              <a:t>* </a:t>
            </a:r>
            <a:r>
              <a:rPr lang="en-US" sz="1400" dirty="0" err="1"/>
              <a:t>Ady</a:t>
            </a:r>
            <a:r>
              <a:rPr lang="en-US" sz="1400" dirty="0"/>
              <a:t> </a:t>
            </a:r>
            <a:r>
              <a:rPr lang="en-US" sz="1400" dirty="0" err="1"/>
              <a:t>Endre</a:t>
            </a:r>
            <a:r>
              <a:rPr lang="en-US" sz="1400" dirty="0"/>
              <a:t> *</a:t>
            </a:r>
            <a:r>
              <a:rPr lang="en-US" sz="1400" dirty="0" err="1"/>
              <a:t>Iskolaujsag</a:t>
            </a:r>
            <a:endParaRPr lang="ro-RO" sz="1400" dirty="0"/>
          </a:p>
        </p:txBody>
      </p:sp>
      <p:sp>
        <p:nvSpPr>
          <p:cNvPr id="6" name="Content Placeholder 5"/>
          <p:cNvSpPr>
            <a:spLocks noGrp="1"/>
          </p:cNvSpPr>
          <p:nvPr>
            <p:ph sz="half" idx="1"/>
          </p:nvPr>
        </p:nvSpPr>
        <p:spPr>
          <a:xfrm>
            <a:off x="342900" y="1259633"/>
            <a:ext cx="3028950" cy="6908586"/>
          </a:xfrm>
        </p:spPr>
        <p:txBody>
          <a:bodyPr>
            <a:normAutofit fontScale="40000" lnSpcReduction="20000"/>
          </a:bodyPr>
          <a:lstStyle/>
          <a:p>
            <a:r>
              <a:rPr lang="hu-HU" dirty="0"/>
              <a:t> </a:t>
            </a:r>
            <a:endParaRPr lang="ro-RO" dirty="0"/>
          </a:p>
          <a:p>
            <a:r>
              <a:rPr lang="hu-HU" b="1" dirty="0"/>
              <a:t>Szakács Beáta Kinga</a:t>
            </a:r>
            <a:endParaRPr lang="ro-RO" dirty="0"/>
          </a:p>
          <a:p>
            <a:r>
              <a:rPr lang="hu-HU" b="1" dirty="0"/>
              <a:t> </a:t>
            </a:r>
            <a:endParaRPr lang="ro-RO" dirty="0"/>
          </a:p>
          <a:p>
            <a:r>
              <a:rPr lang="hu-HU" b="1" dirty="0"/>
              <a:t>Lakók a földgolyón</a:t>
            </a:r>
            <a:endParaRPr lang="ro-RO" b="1" dirty="0"/>
          </a:p>
          <a:p>
            <a:r>
              <a:rPr lang="hu-HU" b="1" dirty="0"/>
              <a:t> </a:t>
            </a:r>
            <a:endParaRPr lang="ro-RO" dirty="0"/>
          </a:p>
          <a:p>
            <a:r>
              <a:rPr lang="hu-HU" dirty="0"/>
              <a:t>Korai gyermekkoromban már, a világ előszöri felfedezésekor foglalkoztatott a körülöttem élő növény- és állatvilág. Ma, kamaszodván, tudatossá vált, hogy ez nem volt elszunnyadó érdeklődés, ahogy az a növekvő gyerekek nagy részére jellemző, főképp a jelenkorban, amikor a számítógépes ősrobbanás már évtizedek óta erős mértékben hat az emberiségre. </a:t>
            </a:r>
            <a:endParaRPr lang="ro-RO" dirty="0"/>
          </a:p>
          <a:p>
            <a:r>
              <a:rPr lang="hu-HU" dirty="0"/>
              <a:t>A természettudományok rejtelmeibe valójában magas szakképesítésű tanárom vezetett be, általa jutottam el addig, hogy mostmár részleteiben is ismerem a földgolyó lakóit, és aggodalommal tölt el sokszor, ha kiveszőben van egy állat- vagy növényfaj, mert jelzi a Földet fenyegető, néha visszafordíthatatlan veszélyt. A természetrajz tanárom is sokszor szól erről, és sajnos, az ember, e magasrendű teremtmény az okozója ennek, mert csak ő rendelkezik értelmi sajátossággokkal. </a:t>
            </a:r>
            <a:endParaRPr lang="ro-RO" dirty="0"/>
          </a:p>
          <a:p>
            <a:r>
              <a:rPr lang="hu-HU" dirty="0"/>
              <a:t>S ha már szóltam erről, az állatvilág testi felépítésén túl talán leginkább az emberé foglalkoztat, az elme csodákra képes adottságai mellett a szervezet működése is. Sokszor megdöbbent, hogy az ember adottságaival megáldva, más-más tevékenységekben óriás teljesítményekre képes. A természetrajz tanárom csak akkor szigorú, mikor szükséges, de ez nem gyakori, mert az órán fegyelem van. A legemlékezetesebb számomra személyiségében az marad, talán életig tartón, hogy minden kérdésre pontos választ tud adni. </a:t>
            </a:r>
            <a:endParaRPr lang="ro-RO" dirty="0"/>
          </a:p>
          <a:p>
            <a:r>
              <a:rPr lang="hu-HU" dirty="0"/>
              <a:t>Talán a mai nemzedék, a gyermekkor kezdeti évein túl is fel fogja fedezni a természet csodáit, ahogy velem történt ez meg, mert a világmegismerés nemcsak része, de alapja is annak, hogy magunkat ismerjük meg.</a:t>
            </a:r>
            <a:endParaRPr lang="ro-RO" dirty="0"/>
          </a:p>
          <a:p>
            <a:r>
              <a:rPr lang="hu-HU" dirty="0"/>
              <a:t> </a:t>
            </a:r>
            <a:endParaRPr lang="ro-RO" dirty="0"/>
          </a:p>
          <a:p>
            <a:endParaRPr lang="ro-RO" dirty="0"/>
          </a:p>
        </p:txBody>
      </p:sp>
      <p:sp>
        <p:nvSpPr>
          <p:cNvPr id="7" name="Content Placeholder 6"/>
          <p:cNvSpPr>
            <a:spLocks noGrp="1"/>
          </p:cNvSpPr>
          <p:nvPr>
            <p:ph sz="half" idx="2"/>
          </p:nvPr>
        </p:nvSpPr>
        <p:spPr>
          <a:xfrm>
            <a:off x="3486150" y="1259633"/>
            <a:ext cx="3028950" cy="6908586"/>
          </a:xfrm>
        </p:spPr>
        <p:txBody>
          <a:bodyPr>
            <a:normAutofit fontScale="40000" lnSpcReduction="20000"/>
          </a:bodyPr>
          <a:lstStyle/>
          <a:p>
            <a:r>
              <a:rPr lang="ro-RO" b="1" dirty="0"/>
              <a:t>Ce au  însemnat cei opt ani de şcoală pentru mine.....</a:t>
            </a:r>
          </a:p>
          <a:p>
            <a:r>
              <a:rPr lang="ro-RO" dirty="0"/>
              <a:t> </a:t>
            </a:r>
          </a:p>
          <a:p>
            <a:r>
              <a:rPr lang="ro-RO" dirty="0"/>
              <a:t>Îmi dau seama cât de repede au trecut  anii şi îmi este greu să cred că sunt gata să merg pe un alt drum! Mai este puţin ....şi simt cum bucăţi din mine, din mintea mea, se duc în trecut şi vor rămâne acolo.</a:t>
            </a:r>
          </a:p>
          <a:p>
            <a:r>
              <a:rPr lang="ro-RO" dirty="0"/>
              <a:t>Cele mai frumoase amintiri şi cele mai multe, în acelaşi timp, sunt de la şcoală. De neuitat sunt chipul doamnei învăţătoare, prima zi de şcoală, întâlnirea  cu colegii, mai apoi prima zi de gimnaziu, alergătura pe holuri, întâlnirea cu doamna dirigintă, întâlnirea cu primul profesor pe care l-am aşteptat în clasă speriaţi şi confuzi. </a:t>
            </a:r>
          </a:p>
          <a:p>
            <a:r>
              <a:rPr lang="ro-RO" dirty="0"/>
              <a:t>De neuitat  pentru mine sunt zilele în care mi-am descoperit pasiunea pentru limba şi literatura română, entuziasmul cu care mă pregăteam să merg la prima olimpiadă şi imensa bucurie când am luat prima diplomă</a:t>
            </a:r>
          </a:p>
          <a:p>
            <a:r>
              <a:rPr lang="ro-RO" dirty="0"/>
              <a:t>	Au urmat apoi primele teste, primele teze, primele prietenii înfiripate, primele mici certuri, primele lacrimi, primele excursii şi mai apoi prima noastră plimbare în oraş, când ţin minte,  că ne-am împrăştiat prin oraş şi amânam momentul plecării acasă. Superbe amintiri! Aceasta mă bucură, că las în urmă şcoala, dar voi purta cu mine amintirile din cei opt ani pe care nu mi le poate lua nimeni.</a:t>
            </a:r>
          </a:p>
          <a:p>
            <a:r>
              <a:rPr lang="ro-RO" dirty="0"/>
              <a:t>Suntem atât de aproape de final, de aceea vreau să spun tuturor un simplu „Multumesc”. Multumesc tuturor profesorilor care au fost alături de mine, m-au învăţat şi m-au sprijinit pentru că datorită lor sunt ceea ce sunt acum. De asemenea, îi mulţumesc doamnei învăţătoare Teacă Maria, care mi-a îndrumat paşii de când am intrat în această şcoală. Mulţumesc tuturor pentru tot ceea ce aţi făcut pentru mine, pentru noi, elevii clasei a VIII a A </a:t>
            </a:r>
            <a:endParaRPr lang="en-US" dirty="0" smtClean="0"/>
          </a:p>
          <a:p>
            <a:endParaRPr lang="ro-RO" dirty="0"/>
          </a:p>
          <a:p>
            <a:r>
              <a:rPr lang="ro-RO" dirty="0"/>
              <a:t>Mija Roxana</a:t>
            </a:r>
          </a:p>
          <a:p>
            <a:r>
              <a:rPr lang="ro-RO" dirty="0"/>
              <a:t>Clasa a VIIIa A</a:t>
            </a:r>
          </a:p>
          <a:p>
            <a:r>
              <a:rPr lang="ro-RO" dirty="0"/>
              <a:t> </a:t>
            </a:r>
          </a:p>
          <a:p>
            <a:endParaRPr lang="ro-RO" dirty="0"/>
          </a:p>
        </p:txBody>
      </p:sp>
    </p:spTree>
    <p:extLst>
      <p:ext uri="{BB962C8B-B14F-4D97-AF65-F5344CB8AC3E}">
        <p14:creationId xmlns:p14="http://schemas.microsoft.com/office/powerpoint/2010/main" val="3042012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389392"/>
          </a:xfrm>
        </p:spPr>
        <p:txBody>
          <a:bodyPr>
            <a:normAutofit/>
          </a:bodyPr>
          <a:lstStyle/>
          <a:p>
            <a:r>
              <a:rPr lang="en-US" sz="1400" dirty="0" err="1" smtClean="0"/>
              <a:t>Revista</a:t>
            </a:r>
            <a:r>
              <a:rPr lang="en-US" sz="1400" dirty="0" smtClean="0"/>
              <a:t> </a:t>
            </a:r>
            <a:r>
              <a:rPr lang="en-US" sz="1400" dirty="0" err="1" smtClean="0"/>
              <a:t>scolii</a:t>
            </a:r>
            <a:r>
              <a:rPr lang="en-US" sz="1400" dirty="0" smtClean="0"/>
              <a:t>* </a:t>
            </a:r>
            <a:r>
              <a:rPr lang="en-US" sz="1400" dirty="0" err="1" smtClean="0"/>
              <a:t>Ady</a:t>
            </a:r>
            <a:r>
              <a:rPr lang="en-US" sz="1400" dirty="0" smtClean="0"/>
              <a:t> </a:t>
            </a:r>
            <a:r>
              <a:rPr lang="en-US" sz="1400" dirty="0" err="1" smtClean="0"/>
              <a:t>Endre</a:t>
            </a:r>
            <a:r>
              <a:rPr lang="en-US" sz="1400" dirty="0" smtClean="0"/>
              <a:t> *</a:t>
            </a:r>
            <a:r>
              <a:rPr lang="en-US" sz="1400" dirty="0" err="1" smtClean="0"/>
              <a:t>Iskolaujsag</a:t>
            </a:r>
            <a:endParaRPr lang="ro-RO" sz="1400" dirty="0"/>
          </a:p>
        </p:txBody>
      </p:sp>
      <p:sp>
        <p:nvSpPr>
          <p:cNvPr id="3" name="Content Placeholder 2"/>
          <p:cNvSpPr>
            <a:spLocks noGrp="1"/>
          </p:cNvSpPr>
          <p:nvPr>
            <p:ph sz="half" idx="1"/>
          </p:nvPr>
        </p:nvSpPr>
        <p:spPr>
          <a:xfrm>
            <a:off x="342900" y="1187625"/>
            <a:ext cx="3028950" cy="6980594"/>
          </a:xfrm>
        </p:spPr>
        <p:txBody>
          <a:bodyPr>
            <a:normAutofit fontScale="25000" lnSpcReduction="20000"/>
          </a:bodyPr>
          <a:lstStyle/>
          <a:p>
            <a:r>
              <a:rPr lang="hu-HU" b="1" dirty="0"/>
              <a:t>Bodi Arnold Csaba</a:t>
            </a:r>
            <a:endParaRPr lang="ro-RO" dirty="0"/>
          </a:p>
          <a:p>
            <a:r>
              <a:rPr lang="hu-HU" sz="4400" b="1" dirty="0"/>
              <a:t> </a:t>
            </a:r>
            <a:endParaRPr lang="ro-RO" sz="4400" dirty="0"/>
          </a:p>
          <a:p>
            <a:r>
              <a:rPr lang="hu-HU" sz="4400" b="1" dirty="0"/>
              <a:t>Kísérletek kifutópályáin</a:t>
            </a:r>
            <a:endParaRPr lang="ro-RO" sz="4400" dirty="0"/>
          </a:p>
          <a:p>
            <a:r>
              <a:rPr lang="hu-HU" sz="4400" b="1" dirty="0"/>
              <a:t> </a:t>
            </a:r>
            <a:endParaRPr lang="ro-RO" sz="4400" dirty="0"/>
          </a:p>
          <a:p>
            <a:r>
              <a:rPr lang="hu-HU" sz="4400" dirty="0"/>
              <a:t>Ha vegytan órán vagyok, türelmetlenül várom az elméleti levezetés után a gyakorlati részt, amely vegytani kísérlet mindig. Látványos, ahogy a vegyi anyagok keveréséből létrejön egy másik. Ez mindig vonzott, a vegytan is, mint tudományág, amely összefügg a számtannal. Ez számomra soha nem jelentett akadályt, talán azért sem, mert ismerem és tudom a számtant. </a:t>
            </a:r>
            <a:endParaRPr lang="ro-RO" sz="4400" dirty="0"/>
          </a:p>
          <a:p>
            <a:r>
              <a:rPr lang="hu-HU" sz="4400" dirty="0"/>
              <a:t>De a vegytan rejtélye megfogott. Szüleim jelenlétében nem végezhetek kísérleteket, annak ellenére, hogy izgalmas, egyéni próbatétel lenne számomra. Otthon megtöltök egy poharat színültig vízzel, papírral lefödöm, s ha megfordítom, benne marad a víz a levegőhiány miatt – ennyit vihetek véghez csak a szüleim körében. </a:t>
            </a:r>
            <a:endParaRPr lang="ro-RO" sz="4400" dirty="0"/>
          </a:p>
          <a:p>
            <a:r>
              <a:rPr lang="hu-HU" sz="4400" dirty="0"/>
              <a:t>A vegytani kísérletek veszélyt is okozhatnak, ha nem megfelelő módon végzik el őket. És ebben példaértékű a vegytan szakos tanárom képzettsége és rátermettsége. Korán elhatároztam, hogy a számtan vagy a vegytan tudománya lesz az, amelyre jövőmet építem. De az irodalom is közel áll hozzám, négy nyelvet tanulok jelenleg iskolánkban. De mégis a vegyani kísérletek látványossága nyűgözött le mindig a tanórákon. </a:t>
            </a:r>
            <a:endParaRPr lang="ro-RO" sz="4400" dirty="0"/>
          </a:p>
          <a:p>
            <a:r>
              <a:rPr lang="hu-HU" sz="4400" dirty="0"/>
              <a:t>Soha nem feledem el a legizgalmasabb kísérletet, melyet végeztünk, a durranógáz létrehozása volt a célja, és sikerült is a kísérlet. Ez volt a pillanat, mely kulcsfontosságú volt ahhoz, hogy dönthessek jövőm felől. És e pillanatok ritkák az életben, de meghatározhatják örökre egy növekvő diák sorsát, ha megfelelő tanár idézi elő őket, és ebben nyújtott feledhetetlen élményt a vegytan szakos tanárom, akinek köszönettel tartozom ezért is. De ez kevés ahhoz, hogy megfogalmazzam, mit jelent a vegytani kísérletek kifutópályáin szabadságban repülni.</a:t>
            </a:r>
            <a:endParaRPr lang="ro-RO" sz="4400" dirty="0"/>
          </a:p>
          <a:p>
            <a:r>
              <a:rPr lang="en-US" sz="4400" b="1" dirty="0"/>
              <a:t> </a:t>
            </a:r>
            <a:endParaRPr lang="ro-RO" sz="4400" dirty="0"/>
          </a:p>
          <a:p>
            <a:r>
              <a:rPr lang="en-US" sz="4400" b="1" dirty="0"/>
              <a:t> </a:t>
            </a:r>
            <a:endParaRPr lang="ro-RO" sz="4400" dirty="0"/>
          </a:p>
          <a:p>
            <a:r>
              <a:rPr lang="en-US" sz="4400" b="1" dirty="0"/>
              <a:t> </a:t>
            </a:r>
            <a:endParaRPr lang="ro-RO" sz="4400" dirty="0"/>
          </a:p>
          <a:p>
            <a:r>
              <a:rPr lang="en-US" sz="4400" b="1" dirty="0"/>
              <a:t> </a:t>
            </a:r>
            <a:endParaRPr lang="ro-RO" sz="4400" dirty="0"/>
          </a:p>
          <a:p>
            <a:r>
              <a:rPr lang="en-US" sz="4400" b="1" dirty="0"/>
              <a:t> </a:t>
            </a:r>
            <a:endParaRPr lang="ro-RO" sz="4400" dirty="0"/>
          </a:p>
          <a:p>
            <a:endParaRPr lang="ro-RO" dirty="0"/>
          </a:p>
        </p:txBody>
      </p:sp>
      <p:sp>
        <p:nvSpPr>
          <p:cNvPr id="4" name="Content Placeholder 3"/>
          <p:cNvSpPr>
            <a:spLocks noGrp="1"/>
          </p:cNvSpPr>
          <p:nvPr>
            <p:ph sz="half" idx="2"/>
          </p:nvPr>
        </p:nvSpPr>
        <p:spPr>
          <a:xfrm>
            <a:off x="3486150" y="1187625"/>
            <a:ext cx="3028950" cy="6980594"/>
          </a:xfrm>
        </p:spPr>
        <p:txBody>
          <a:bodyPr>
            <a:normAutofit fontScale="25000" lnSpcReduction="20000"/>
          </a:bodyPr>
          <a:lstStyle/>
          <a:p>
            <a:endParaRPr lang="en-US" sz="4800" dirty="0" smtClean="0"/>
          </a:p>
          <a:p>
            <a:r>
              <a:rPr lang="ro-RO" sz="4800" b="1" dirty="0" smtClean="0"/>
              <a:t>Ce-i </a:t>
            </a:r>
            <a:r>
              <a:rPr lang="ro-RO" sz="4800" b="1" dirty="0"/>
              <a:t>aceea dragoste</a:t>
            </a:r>
            <a:r>
              <a:rPr lang="ro-RO" sz="4800" b="1" dirty="0" smtClean="0"/>
              <a:t>?</a:t>
            </a:r>
            <a:endParaRPr lang="en-US" sz="4800" b="1" dirty="0" smtClean="0"/>
          </a:p>
          <a:p>
            <a:endParaRPr lang="ro-RO" sz="4800" dirty="0"/>
          </a:p>
          <a:p>
            <a:r>
              <a:rPr lang="ro-RO" sz="4800" dirty="0"/>
              <a:t>Ce-i aceea dragoste?</a:t>
            </a:r>
          </a:p>
          <a:p>
            <a:r>
              <a:rPr lang="ro-RO" sz="4800" dirty="0"/>
              <a:t>Se-ntreabă toţi.</a:t>
            </a:r>
          </a:p>
          <a:p>
            <a:r>
              <a:rPr lang="ro-RO" sz="4800" dirty="0"/>
              <a:t>De ce lume-i plină de hoţi?</a:t>
            </a:r>
          </a:p>
          <a:p>
            <a:r>
              <a:rPr lang="ro-RO" sz="4800" dirty="0"/>
              <a:t>Hoţi de inimi firave, plăpânde, </a:t>
            </a:r>
          </a:p>
          <a:p>
            <a:r>
              <a:rPr lang="ro-RO" sz="4800" dirty="0"/>
              <a:t>Pe care apoi le lasă frânte. </a:t>
            </a:r>
          </a:p>
          <a:p>
            <a:r>
              <a:rPr lang="ro-RO" sz="4800" dirty="0"/>
              <a:t> </a:t>
            </a:r>
          </a:p>
          <a:p>
            <a:r>
              <a:rPr lang="ro-RO" sz="4800" dirty="0"/>
              <a:t>Ce-i aceea dragoste</a:t>
            </a:r>
          </a:p>
          <a:p>
            <a:r>
              <a:rPr lang="ro-RO" sz="4800" dirty="0"/>
              <a:t>Şi cum apare?</a:t>
            </a:r>
          </a:p>
          <a:p>
            <a:r>
              <a:rPr lang="ro-RO" sz="4800" dirty="0"/>
              <a:t> </a:t>
            </a:r>
            <a:r>
              <a:rPr lang="en-US" sz="4800" dirty="0" smtClean="0"/>
              <a:t> </a:t>
            </a:r>
            <a:r>
              <a:rPr lang="en-US" sz="4800" dirty="0" err="1" smtClean="0"/>
              <a:t>Varga</a:t>
            </a:r>
            <a:r>
              <a:rPr lang="en-US" sz="4800" dirty="0" smtClean="0"/>
              <a:t>  </a:t>
            </a:r>
            <a:r>
              <a:rPr lang="en-US" sz="4800" dirty="0" err="1" smtClean="0"/>
              <a:t>Andreea</a:t>
            </a:r>
            <a:r>
              <a:rPr lang="en-US" sz="4800" dirty="0" smtClean="0"/>
              <a:t>       VI.A</a:t>
            </a:r>
            <a:endParaRPr lang="ro-RO" sz="4800"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ro-RO" sz="4400" b="1" dirty="0"/>
              <a:t> </a:t>
            </a:r>
            <a:r>
              <a:rPr lang="en-US" sz="4400" b="1" dirty="0" err="1"/>
              <a:t>Kismih</a:t>
            </a:r>
            <a:r>
              <a:rPr lang="hu-HU" sz="4400" b="1" dirty="0"/>
              <a:t>ály Sándor</a:t>
            </a:r>
            <a:endParaRPr lang="ro-RO" sz="4400" dirty="0"/>
          </a:p>
          <a:p>
            <a:r>
              <a:rPr lang="hu-HU" sz="4400" b="1" i="1" dirty="0"/>
              <a:t> </a:t>
            </a:r>
            <a:endParaRPr lang="ro-RO" sz="4400" dirty="0"/>
          </a:p>
          <a:p>
            <a:r>
              <a:rPr lang="hu-HU" sz="4400" b="1" i="1" dirty="0"/>
              <a:t>Zene</a:t>
            </a:r>
            <a:endParaRPr lang="ro-RO" sz="4400" dirty="0"/>
          </a:p>
          <a:p>
            <a:r>
              <a:rPr lang="hu-HU" sz="4400" b="1" dirty="0"/>
              <a:t> </a:t>
            </a:r>
            <a:endParaRPr lang="ro-RO" sz="4400" dirty="0"/>
          </a:p>
          <a:p>
            <a:r>
              <a:rPr lang="hu-HU" sz="4400" i="1" dirty="0"/>
              <a:t>Vad világra születtem,</a:t>
            </a:r>
            <a:endParaRPr lang="ro-RO" sz="4400" dirty="0"/>
          </a:p>
          <a:p>
            <a:r>
              <a:rPr lang="hu-HU" sz="4400" i="1" dirty="0"/>
              <a:t>s bár másnak képzeltem,</a:t>
            </a:r>
            <a:endParaRPr lang="ro-RO" sz="4400" dirty="0"/>
          </a:p>
          <a:p>
            <a:r>
              <a:rPr lang="hu-HU" sz="4400" i="1" dirty="0"/>
              <a:t>fogolyként testben élek,</a:t>
            </a:r>
            <a:endParaRPr lang="ro-RO" sz="4400" dirty="0"/>
          </a:p>
          <a:p>
            <a:r>
              <a:rPr lang="hu-HU" sz="4400" i="1" dirty="0"/>
              <a:t>én, az égető lélek,</a:t>
            </a:r>
            <a:endParaRPr lang="ro-RO" sz="4400" dirty="0"/>
          </a:p>
          <a:p>
            <a:r>
              <a:rPr lang="hu-HU" sz="4400" i="1" dirty="0"/>
              <a:t>kit társnak vélnek,</a:t>
            </a:r>
            <a:endParaRPr lang="ro-RO" sz="4400" dirty="0"/>
          </a:p>
          <a:p>
            <a:r>
              <a:rPr lang="hu-HU" sz="4400" i="1" dirty="0"/>
              <a:t>s szemébe sem néznek</a:t>
            </a:r>
            <a:r>
              <a:rPr lang="en-US" sz="4400" i="1" dirty="0"/>
              <a:t>,</a:t>
            </a:r>
            <a:endParaRPr lang="ro-RO" sz="4400" dirty="0"/>
          </a:p>
          <a:p>
            <a:r>
              <a:rPr lang="hu-HU" sz="4400" i="1" dirty="0"/>
              <a:t>az életem csak állomás,</a:t>
            </a:r>
            <a:endParaRPr lang="ro-RO" sz="4400" dirty="0"/>
          </a:p>
          <a:p>
            <a:r>
              <a:rPr lang="hu-HU" sz="4400" i="1" dirty="0"/>
              <a:t>utazó vagyok, mindig más,</a:t>
            </a:r>
            <a:endParaRPr lang="ro-RO" sz="4400" dirty="0"/>
          </a:p>
          <a:p>
            <a:r>
              <a:rPr lang="hu-HU" sz="4400" i="1" dirty="0"/>
              <a:t>másképp értek és látok,</a:t>
            </a:r>
            <a:endParaRPr lang="ro-RO" sz="4400" dirty="0"/>
          </a:p>
          <a:p>
            <a:r>
              <a:rPr lang="hu-HU" sz="4400" i="1" dirty="0"/>
              <a:t>nem fog rajtam az átok,</a:t>
            </a:r>
            <a:endParaRPr lang="ro-RO" sz="4400" dirty="0"/>
          </a:p>
          <a:p>
            <a:r>
              <a:rPr lang="hu-HU" sz="4400" i="1" dirty="0"/>
              <a:t>bár kopár az életem,</a:t>
            </a:r>
            <a:endParaRPr lang="ro-RO" sz="4400" dirty="0"/>
          </a:p>
          <a:p>
            <a:r>
              <a:rPr lang="hu-HU" sz="4400" i="1" dirty="0"/>
              <a:t>a zene éltet engem,</a:t>
            </a:r>
            <a:endParaRPr lang="ro-RO" sz="4400" dirty="0"/>
          </a:p>
          <a:p>
            <a:r>
              <a:rPr lang="hu-HU" sz="4400" i="1" dirty="0"/>
              <a:t>a dallam velem van,</a:t>
            </a:r>
            <a:endParaRPr lang="ro-RO" sz="4400" dirty="0"/>
          </a:p>
          <a:p>
            <a:r>
              <a:rPr lang="hu-HU" sz="4400" i="1" dirty="0"/>
              <a:t>szenvedésben, bajban,</a:t>
            </a:r>
            <a:endParaRPr lang="ro-RO" sz="4400" dirty="0"/>
          </a:p>
          <a:p>
            <a:r>
              <a:rPr lang="hu-HU" sz="4400" i="1" dirty="0"/>
              <a:t>enyém az Út, míg élek,</a:t>
            </a:r>
            <a:endParaRPr lang="ro-RO" sz="4400" dirty="0"/>
          </a:p>
          <a:p>
            <a:r>
              <a:rPr lang="hu-HU" sz="4400" i="1" dirty="0"/>
              <a:t>zene a világ, az élet.</a:t>
            </a:r>
            <a:endParaRPr lang="ro-RO" sz="4400" dirty="0"/>
          </a:p>
          <a:p>
            <a:r>
              <a:rPr lang="hu-HU" sz="4400" i="1" dirty="0"/>
              <a:t> </a:t>
            </a:r>
            <a:endParaRPr lang="ro-RO" sz="4400" dirty="0"/>
          </a:p>
          <a:p>
            <a:endParaRPr lang="ro-RO" sz="4400" dirty="0"/>
          </a:p>
        </p:txBody>
      </p:sp>
    </p:spTree>
    <p:extLst>
      <p:ext uri="{BB962C8B-B14F-4D97-AF65-F5344CB8AC3E}">
        <p14:creationId xmlns:p14="http://schemas.microsoft.com/office/powerpoint/2010/main" val="1741703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66184"/>
            <a:ext cx="6172200" cy="533408"/>
          </a:xfrm>
        </p:spPr>
        <p:txBody>
          <a:bodyPr>
            <a:normAutofit fontScale="90000"/>
          </a:bodyPr>
          <a:lstStyle/>
          <a:p>
            <a:endParaRPr lang="ro-RO" dirty="0"/>
          </a:p>
        </p:txBody>
      </p:sp>
      <p:sp>
        <p:nvSpPr>
          <p:cNvPr id="6" name="Content Placeholder 5"/>
          <p:cNvSpPr>
            <a:spLocks noGrp="1"/>
          </p:cNvSpPr>
          <p:nvPr>
            <p:ph idx="1"/>
          </p:nvPr>
        </p:nvSpPr>
        <p:spPr>
          <a:xfrm>
            <a:off x="342900" y="1331641"/>
            <a:ext cx="6172200" cy="6836578"/>
          </a:xfrm>
        </p:spPr>
        <p:txBody>
          <a:bodyPr>
            <a:normAutofit fontScale="85000" lnSpcReduction="20000"/>
          </a:bodyPr>
          <a:lstStyle/>
          <a:p>
            <a:r>
              <a:rPr lang="en-US" sz="1200" b="1" dirty="0" err="1"/>
              <a:t>Despre</a:t>
            </a:r>
            <a:r>
              <a:rPr lang="en-US" sz="1200" b="1" dirty="0"/>
              <a:t> </a:t>
            </a:r>
            <a:r>
              <a:rPr lang="en-US" sz="1200" b="1" dirty="0" err="1"/>
              <a:t>stereotipuri</a:t>
            </a:r>
            <a:r>
              <a:rPr lang="en-US" sz="1200" b="1" dirty="0"/>
              <a:t> </a:t>
            </a:r>
            <a:r>
              <a:rPr lang="en-US" sz="1200" b="1" dirty="0" err="1"/>
              <a:t>şi</a:t>
            </a:r>
            <a:r>
              <a:rPr lang="en-US" sz="1200" b="1" dirty="0"/>
              <a:t> </a:t>
            </a:r>
            <a:r>
              <a:rPr lang="en-US" sz="1200" b="1" dirty="0" err="1"/>
              <a:t>prejudecăţi</a:t>
            </a:r>
            <a:r>
              <a:rPr lang="en-US" sz="1200" b="1" dirty="0"/>
              <a:t> </a:t>
            </a:r>
            <a:r>
              <a:rPr lang="ro-RO" sz="1200" b="1" dirty="0"/>
              <a:t>în comunităţi multiculturale </a:t>
            </a:r>
            <a:endParaRPr lang="ro-RO" sz="1200" dirty="0"/>
          </a:p>
          <a:p>
            <a:r>
              <a:rPr lang="en-US" sz="1200" dirty="0"/>
              <a:t>	</a:t>
            </a:r>
            <a:r>
              <a:rPr lang="en-US" sz="1200" dirty="0" err="1"/>
              <a:t>Stereotipurile</a:t>
            </a:r>
            <a:r>
              <a:rPr lang="en-US" sz="1200" dirty="0"/>
              <a:t> </a:t>
            </a:r>
            <a:r>
              <a:rPr lang="en-US" sz="1200" dirty="0" err="1"/>
              <a:t>şi</a:t>
            </a:r>
            <a:r>
              <a:rPr lang="en-US" sz="1200" dirty="0"/>
              <a:t> </a:t>
            </a:r>
            <a:r>
              <a:rPr lang="en-US" sz="1200" dirty="0" err="1"/>
              <a:t>prejudecăţile</a:t>
            </a:r>
            <a:r>
              <a:rPr lang="en-US" sz="1200" dirty="0"/>
              <a:t> ne </a:t>
            </a:r>
            <a:r>
              <a:rPr lang="en-US" sz="1200" dirty="0" err="1"/>
              <a:t>influenţează</a:t>
            </a:r>
            <a:r>
              <a:rPr lang="en-US" sz="1200" dirty="0"/>
              <a:t> </a:t>
            </a:r>
            <a:r>
              <a:rPr lang="en-US" sz="1200" dirty="0" err="1"/>
              <a:t>viaţa</a:t>
            </a:r>
            <a:r>
              <a:rPr lang="en-US" sz="1200" dirty="0"/>
              <a:t> de </a:t>
            </a:r>
            <a:r>
              <a:rPr lang="en-US" sz="1200" dirty="0" err="1"/>
              <a:t>zi</a:t>
            </a:r>
            <a:r>
              <a:rPr lang="en-US" sz="1200" dirty="0"/>
              <a:t> cu </a:t>
            </a:r>
            <a:r>
              <a:rPr lang="en-US" sz="1200" dirty="0" err="1"/>
              <a:t>zi</a:t>
            </a:r>
            <a:r>
              <a:rPr lang="en-US" sz="1200" dirty="0"/>
              <a:t>, </a:t>
            </a:r>
            <a:r>
              <a:rPr lang="en-US" sz="1200" dirty="0" err="1"/>
              <a:t>dar</a:t>
            </a:r>
            <a:r>
              <a:rPr lang="en-US" sz="1200" dirty="0"/>
              <a:t>  nu </a:t>
            </a:r>
            <a:r>
              <a:rPr lang="en-US" sz="1200" dirty="0" err="1"/>
              <a:t>trebuie</a:t>
            </a:r>
            <a:r>
              <a:rPr lang="en-US" sz="1200" dirty="0"/>
              <a:t> </a:t>
            </a:r>
            <a:r>
              <a:rPr lang="en-US" sz="1200" dirty="0" err="1"/>
              <a:t>să</a:t>
            </a:r>
            <a:r>
              <a:rPr lang="en-US" sz="1200" dirty="0"/>
              <a:t> </a:t>
            </a:r>
            <a:r>
              <a:rPr lang="en-US" sz="1200" dirty="0" err="1"/>
              <a:t>acceptăm</a:t>
            </a:r>
            <a:r>
              <a:rPr lang="en-US" sz="1200" dirty="0"/>
              <a:t> </a:t>
            </a:r>
            <a:r>
              <a:rPr lang="en-US" sz="1200" dirty="0" err="1"/>
              <a:t>limitele</a:t>
            </a:r>
            <a:r>
              <a:rPr lang="en-US" sz="1200" dirty="0"/>
              <a:t> </a:t>
            </a:r>
            <a:r>
              <a:rPr lang="en-US" sz="1200" dirty="0" err="1"/>
              <a:t>impuse</a:t>
            </a:r>
            <a:r>
              <a:rPr lang="en-US" sz="1200" dirty="0"/>
              <a:t> de </a:t>
            </a:r>
            <a:r>
              <a:rPr lang="en-US" sz="1200" dirty="0" err="1"/>
              <a:t>acestea</a:t>
            </a:r>
            <a:r>
              <a:rPr lang="en-US" sz="1200" dirty="0"/>
              <a:t>, </a:t>
            </a:r>
            <a:r>
              <a:rPr lang="en-US" sz="1200" dirty="0" err="1"/>
              <a:t>noi</a:t>
            </a:r>
            <a:r>
              <a:rPr lang="en-US" sz="1200" dirty="0"/>
              <a:t> </a:t>
            </a:r>
            <a:r>
              <a:rPr lang="en-US" sz="1200" dirty="0" err="1"/>
              <a:t>avem</a:t>
            </a:r>
            <a:r>
              <a:rPr lang="en-US" sz="1200" dirty="0"/>
              <a:t> </a:t>
            </a:r>
            <a:r>
              <a:rPr lang="en-US" sz="1200" dirty="0" err="1"/>
              <a:t>puterea</a:t>
            </a:r>
            <a:r>
              <a:rPr lang="en-US" sz="1200" dirty="0"/>
              <a:t> de a decide </a:t>
            </a:r>
            <a:r>
              <a:rPr lang="en-US" sz="1200" dirty="0" err="1"/>
              <a:t>ce</a:t>
            </a:r>
            <a:r>
              <a:rPr lang="en-US" sz="1200" dirty="0"/>
              <a:t> are </a:t>
            </a:r>
            <a:r>
              <a:rPr lang="en-US" sz="1200" dirty="0" err="1"/>
              <a:t>importanţă</a:t>
            </a:r>
            <a:r>
              <a:rPr lang="en-US" sz="1200" dirty="0"/>
              <a:t> </a:t>
            </a:r>
            <a:r>
              <a:rPr lang="en-US" sz="1200" dirty="0" err="1"/>
              <a:t>pentru</a:t>
            </a:r>
            <a:r>
              <a:rPr lang="en-US" sz="1200" dirty="0"/>
              <a:t> </a:t>
            </a:r>
            <a:r>
              <a:rPr lang="en-US" sz="1200" dirty="0" err="1"/>
              <a:t>noi</a:t>
            </a:r>
            <a:r>
              <a:rPr lang="en-US" sz="1200" dirty="0"/>
              <a:t>. </a:t>
            </a:r>
            <a:r>
              <a:rPr lang="ro-RO" sz="1200" dirty="0"/>
              <a:t>Stereotipul este ca o </a:t>
            </a:r>
            <a:r>
              <a:rPr lang="en-US" sz="1200" dirty="0"/>
              <a:t>“</a:t>
            </a:r>
            <a:r>
              <a:rPr lang="ro-RO" sz="1200" dirty="0"/>
              <a:t>ştampilă</a:t>
            </a:r>
            <a:r>
              <a:rPr lang="en-US" sz="1200" dirty="0"/>
              <a:t>”</a:t>
            </a:r>
            <a:r>
              <a:rPr lang="ro-RO" sz="1200" dirty="0"/>
              <a:t>, care multiplică de mai multe ori o imagine după un singur şablon. Walter Lippmann, în cartea sa din 1920 </a:t>
            </a:r>
            <a:r>
              <a:rPr lang="ro-RO" sz="1200" i="1" dirty="0"/>
              <a:t>Opinia Publică</a:t>
            </a:r>
            <a:r>
              <a:rPr lang="ro-RO" sz="1200" dirty="0"/>
              <a:t>, a folosit termenul pentru a descrie felul în care oamenii îşi pun semenii în diverse categorii – le pun ştampile – după anumite caracteristici ale acestora. </a:t>
            </a:r>
          </a:p>
          <a:p>
            <a:r>
              <a:rPr lang="ro-RO" sz="1200" dirty="0"/>
              <a:t>Conform unei definiţii stereotipurile sunt “ o idee fixă pe care oamenii o au despre cum </a:t>
            </a:r>
            <a:r>
              <a:rPr lang="en-US" sz="1200" dirty="0" err="1"/>
              <a:t>este</a:t>
            </a:r>
            <a:r>
              <a:rPr lang="ro-RO" sz="1200" dirty="0"/>
              <a:t> ceva sau cineva, în special o idee greşită”. Prejudecăţile sunt “o opinie sau </a:t>
            </a:r>
            <a:r>
              <a:rPr lang="en-US" sz="1200" dirty="0"/>
              <a:t>un</a:t>
            </a:r>
            <a:r>
              <a:rPr lang="ro-RO" sz="1200" dirty="0"/>
              <a:t> sentiment </a:t>
            </a:r>
            <a:r>
              <a:rPr lang="en-US" sz="1200" dirty="0" err="1"/>
              <a:t>nedrep</a:t>
            </a:r>
            <a:r>
              <a:rPr lang="ro-RO" sz="1200" dirty="0"/>
              <a:t>t  şi ne</a:t>
            </a:r>
            <a:r>
              <a:rPr lang="en-US" sz="1200" dirty="0"/>
              <a:t>re</a:t>
            </a:r>
            <a:r>
              <a:rPr lang="ro-RO" sz="1200" dirty="0"/>
              <a:t>zonabil, mai ales atunci când sunt formate fără o cunoaştere sau gândire  suficiente”  </a:t>
            </a:r>
          </a:p>
          <a:p>
            <a:r>
              <a:rPr lang="en-US" sz="1200" dirty="0"/>
              <a:t> </a:t>
            </a:r>
            <a:r>
              <a:rPr lang="ro-RO" sz="1200" dirty="0"/>
              <a:t>Ele pot fi înţelese ca filtre prin care ne protejăm împotriva invaziei de informaţii şi ne permit să judecăm oamenii fără să îi cunoaştem personal sau cunoscân</a:t>
            </a:r>
            <a:r>
              <a:rPr lang="en-US" sz="1200" dirty="0"/>
              <a:t>d</a:t>
            </a:r>
            <a:r>
              <a:rPr lang="ro-RO" sz="1200" dirty="0"/>
              <a:t>u-i  doar superficial: ele limitează imaginea noastră asupra realităţii </a:t>
            </a:r>
          </a:p>
          <a:p>
            <a:r>
              <a:rPr lang="en-US" sz="1200" dirty="0"/>
              <a:t> </a:t>
            </a:r>
            <a:r>
              <a:rPr lang="ro-RO" sz="1200" dirty="0"/>
              <a:t>Ster</a:t>
            </a:r>
            <a:r>
              <a:rPr lang="en-US" sz="1200" dirty="0"/>
              <a:t>e</a:t>
            </a:r>
            <a:r>
              <a:rPr lang="ro-RO" sz="1200" dirty="0"/>
              <a:t>otipurile sunt investite afectiv, dar reprezintă versantul cognitiv al prejudecăţii  ele tind să reducă diversitatea situaţiilor sociale sau culturale la câteva dimensiuni mai importante.</a:t>
            </a:r>
          </a:p>
          <a:p>
            <a:r>
              <a:rPr lang="ro-RO" sz="1200" dirty="0"/>
              <a:t>Stereotipurile, ca scheme, contribuie la formarea de evaluări şi judecăţi expeditive asupra celuilalt şi apoi la formarea de prejudecăţi şi comportamente de discriminare pozitivă sau negativă. </a:t>
            </a:r>
            <a:r>
              <a:rPr lang="en-US" sz="1200" dirty="0"/>
              <a:t> </a:t>
            </a:r>
            <a:r>
              <a:rPr lang="en-US" sz="1200" dirty="0" err="1"/>
              <a:t>Să</a:t>
            </a:r>
            <a:r>
              <a:rPr lang="en-US" sz="1200" dirty="0"/>
              <a:t> </a:t>
            </a:r>
            <a:r>
              <a:rPr lang="en-US" sz="1200" dirty="0" err="1"/>
              <a:t>creezi</a:t>
            </a:r>
            <a:r>
              <a:rPr lang="en-US" sz="1200" dirty="0"/>
              <a:t> </a:t>
            </a:r>
            <a:r>
              <a:rPr lang="en-US" sz="1200" dirty="0" err="1"/>
              <a:t>stereotipuri</a:t>
            </a:r>
            <a:r>
              <a:rPr lang="en-US" sz="1200" dirty="0"/>
              <a:t> </a:t>
            </a:r>
            <a:r>
              <a:rPr lang="en-US" sz="1200" dirty="0" err="1"/>
              <a:t>este</a:t>
            </a:r>
            <a:r>
              <a:rPr lang="en-US" sz="1200" dirty="0"/>
              <a:t> o </a:t>
            </a:r>
            <a:r>
              <a:rPr lang="en-US" sz="1200" dirty="0" err="1"/>
              <a:t>funcţie</a:t>
            </a:r>
            <a:r>
              <a:rPr lang="en-US" sz="1200" dirty="0"/>
              <a:t> </a:t>
            </a:r>
            <a:r>
              <a:rPr lang="en-US" sz="1200" dirty="0" err="1"/>
              <a:t>naturală</a:t>
            </a:r>
            <a:r>
              <a:rPr lang="en-US" sz="1200" dirty="0"/>
              <a:t> a </a:t>
            </a:r>
            <a:r>
              <a:rPr lang="en-US" sz="1200" dirty="0" err="1"/>
              <a:t>creierului</a:t>
            </a:r>
            <a:r>
              <a:rPr lang="en-US" sz="1200" dirty="0"/>
              <a:t> </a:t>
            </a:r>
            <a:r>
              <a:rPr lang="en-US" sz="1200" dirty="0" err="1"/>
              <a:t>nostru</a:t>
            </a:r>
            <a:r>
              <a:rPr lang="en-US" sz="1200" dirty="0"/>
              <a:t>, </a:t>
            </a:r>
            <a:r>
              <a:rPr lang="en-US" sz="1200" dirty="0" err="1"/>
              <a:t>prin</a:t>
            </a:r>
            <a:r>
              <a:rPr lang="en-US" sz="1200" dirty="0"/>
              <a:t> care </a:t>
            </a:r>
            <a:r>
              <a:rPr lang="en-US" sz="1200" dirty="0" err="1"/>
              <a:t>simplificăm</a:t>
            </a:r>
            <a:r>
              <a:rPr lang="en-US" sz="1200" dirty="0"/>
              <a:t> </a:t>
            </a:r>
            <a:r>
              <a:rPr lang="en-US" sz="1200" dirty="0" err="1"/>
              <a:t>realitatea</a:t>
            </a:r>
            <a:r>
              <a:rPr lang="en-US" sz="1200" dirty="0"/>
              <a:t> </a:t>
            </a:r>
            <a:r>
              <a:rPr lang="en-US" sz="1200" dirty="0" err="1"/>
              <a:t>complexă</a:t>
            </a:r>
            <a:r>
              <a:rPr lang="en-US" sz="1200" dirty="0"/>
              <a:t>, </a:t>
            </a:r>
            <a:r>
              <a:rPr lang="en-US" sz="1200" dirty="0" err="1"/>
              <a:t>pentru</a:t>
            </a:r>
            <a:r>
              <a:rPr lang="en-US" sz="1200" dirty="0"/>
              <a:t> ca </a:t>
            </a:r>
            <a:r>
              <a:rPr lang="en-US" sz="1200" dirty="0" err="1"/>
              <a:t>mintea</a:t>
            </a:r>
            <a:r>
              <a:rPr lang="en-US" sz="1200" dirty="0"/>
              <a:t> </a:t>
            </a:r>
            <a:r>
              <a:rPr lang="en-US" sz="1200" dirty="0" err="1"/>
              <a:t>şi</a:t>
            </a:r>
            <a:r>
              <a:rPr lang="en-US" sz="1200" dirty="0"/>
              <a:t> </a:t>
            </a:r>
            <a:r>
              <a:rPr lang="en-US" sz="1200" dirty="0" err="1"/>
              <a:t>corpul</a:t>
            </a:r>
            <a:r>
              <a:rPr lang="en-US" sz="1200" dirty="0"/>
              <a:t> </a:t>
            </a:r>
            <a:r>
              <a:rPr lang="en-US" sz="1200" dirty="0" err="1"/>
              <a:t>nostru</a:t>
            </a:r>
            <a:r>
              <a:rPr lang="en-US" sz="1200" dirty="0"/>
              <a:t> </a:t>
            </a:r>
            <a:r>
              <a:rPr lang="en-US" sz="1200" dirty="0" err="1"/>
              <a:t>să</a:t>
            </a:r>
            <a:r>
              <a:rPr lang="en-US" sz="1200" dirty="0"/>
              <a:t> </a:t>
            </a:r>
            <a:r>
              <a:rPr lang="en-US" sz="1200" dirty="0" err="1"/>
              <a:t>dezvolte</a:t>
            </a:r>
            <a:r>
              <a:rPr lang="en-US" sz="1200" dirty="0"/>
              <a:t> </a:t>
            </a:r>
            <a:r>
              <a:rPr lang="en-US" sz="1200" dirty="0" err="1"/>
              <a:t>răspunsuri</a:t>
            </a:r>
            <a:r>
              <a:rPr lang="en-US" sz="1200" dirty="0"/>
              <a:t> automate la stimuli </a:t>
            </a:r>
            <a:r>
              <a:rPr lang="en-US" sz="1200" dirty="0" err="1"/>
              <a:t>similari</a:t>
            </a:r>
            <a:r>
              <a:rPr lang="en-US" sz="1200" dirty="0"/>
              <a:t> </a:t>
            </a:r>
            <a:endParaRPr lang="ro-RO" sz="1200" dirty="0"/>
          </a:p>
          <a:p>
            <a:r>
              <a:rPr lang="ro-RO" sz="1200" dirty="0"/>
              <a:t>Tajfel identifică două tipuri de funcţii pe care le îndeplinesc stereotipurile</a:t>
            </a:r>
            <a:r>
              <a:rPr lang="en-US" sz="1200" dirty="0"/>
              <a:t>: </a:t>
            </a:r>
            <a:r>
              <a:rPr lang="ro-RO" sz="1200" dirty="0"/>
              <a:t>a) la nivel individual stereotipurile ajută la procesarea de informaţii sociale, mai ales în condiţii de ambiguitate sau de stres; reprezintă scurtături, care favorizează procesarea rapidă a informaţiilor noi; b)</a:t>
            </a:r>
            <a:r>
              <a:rPr lang="en-US" sz="1200" dirty="0"/>
              <a:t> la </a:t>
            </a:r>
            <a:r>
              <a:rPr lang="en-US" sz="1200" dirty="0" err="1"/>
              <a:t>nivel</a:t>
            </a:r>
            <a:r>
              <a:rPr lang="ro-RO" sz="1200" dirty="0"/>
              <a:t> colectiv</a:t>
            </a:r>
            <a:r>
              <a:rPr lang="en-US" sz="1200" dirty="0"/>
              <a:t>: </a:t>
            </a:r>
            <a:r>
              <a:rPr lang="ro-RO" sz="1200" dirty="0"/>
              <a:t>nevoia grupului de a găsi o justificare pentru  relaţiile dintre grupuri în societate şi pentru locul pe care îl ocupă propriul grup în structura socială</a:t>
            </a:r>
            <a:r>
              <a:rPr lang="en-US" sz="1200" dirty="0"/>
              <a:t>; t</a:t>
            </a:r>
            <a:r>
              <a:rPr lang="ro-RO" sz="1200" dirty="0"/>
              <a:t>endinţa de a descrie propriul grup în termeni pozitivi, iar celălalt grup în termeni negativi</a:t>
            </a:r>
            <a:r>
              <a:rPr lang="en-US" sz="1200" dirty="0"/>
              <a:t>. </a:t>
            </a:r>
            <a:endParaRPr lang="ro-RO" sz="1200" dirty="0"/>
          </a:p>
          <a:p>
            <a:r>
              <a:rPr lang="en-US" sz="1200" dirty="0"/>
              <a:t>Cum </a:t>
            </a:r>
            <a:r>
              <a:rPr lang="en-US" sz="1200" dirty="0" err="1"/>
              <a:t>putem</a:t>
            </a:r>
            <a:r>
              <a:rPr lang="en-US" sz="1200" dirty="0"/>
              <a:t> </a:t>
            </a:r>
            <a:r>
              <a:rPr lang="en-US" sz="1200" dirty="0" err="1"/>
              <a:t>scăpa</a:t>
            </a:r>
            <a:r>
              <a:rPr lang="en-US" sz="1200" dirty="0"/>
              <a:t> de </a:t>
            </a:r>
            <a:r>
              <a:rPr lang="en-US" sz="1200" dirty="0" err="1"/>
              <a:t>prejudecăţi</a:t>
            </a:r>
            <a:endParaRPr lang="ro-RO" sz="1200" dirty="0"/>
          </a:p>
          <a:p>
            <a:r>
              <a:rPr lang="ro-RO" sz="1200" dirty="0"/>
              <a:t>Să ne concentrăm pe fiecare persoană în parte ca individ. </a:t>
            </a:r>
          </a:p>
          <a:p>
            <a:r>
              <a:rPr lang="ro-RO" sz="1200" dirty="0"/>
              <a:t> Fiecare dintre noi merită să fie considerat ca o fiinţă umană unică.</a:t>
            </a:r>
          </a:p>
          <a:p>
            <a:r>
              <a:rPr lang="ro-RO" sz="1200" dirty="0"/>
              <a:t>Să fim mai atenţi la stereotipuri şi la cum acestea ne influenţează atunci când interacţionăm cu alţi oameni.</a:t>
            </a:r>
          </a:p>
          <a:p>
            <a:r>
              <a:rPr lang="ro-RO" sz="1200" dirty="0"/>
              <a:t>Să ne amintim că ar putea exista mai multe diferenţe în cadrul unui grup, decât între grupuri.</a:t>
            </a:r>
          </a:p>
          <a:p>
            <a:r>
              <a:rPr lang="ro-RO" sz="1200" dirty="0"/>
              <a:t>Să recunoaştem că facem cu totii parte simultan din mai multor grupuri şi că nici unul dintre aceste grupuri nu poate explica în totalitate ceea ce suntem.</a:t>
            </a:r>
          </a:p>
          <a:p>
            <a:r>
              <a:rPr lang="ro-RO" sz="1200" dirty="0"/>
              <a:t>Să învătăm să privim lucrurile şi din perspectiva celuilalt.</a:t>
            </a:r>
          </a:p>
          <a:p>
            <a:r>
              <a:rPr lang="ro-RO" sz="1200" dirty="0"/>
              <a:t>Să adoptăm o atitudine mai umilă când e vorba de obiectivitatea judecăţii noastre.</a:t>
            </a:r>
          </a:p>
          <a:p>
            <a:r>
              <a:rPr lang="ro-RO" sz="1200" dirty="0"/>
              <a:t>Să fim dispuşi să învătăm mai multe despre cultura şi profilul persoanelor care sunt diferite de noi</a:t>
            </a:r>
          </a:p>
          <a:p>
            <a:r>
              <a:rPr lang="ro-RO" sz="1200" dirty="0"/>
              <a:t>Să neutralizăm stereotipurile atunci cand le întâlnim</a:t>
            </a:r>
          </a:p>
          <a:p>
            <a:r>
              <a:rPr lang="ro-RO" sz="1200" dirty="0"/>
              <a:t>Comunităţile multitetinice şi multiculturale aşa cum este aceea în care trăim, reprezintă un spaţiu potrivit pentru a dezvolta la elevi  spiritul de toleranţă şi respectul pentru alte culturi, etnicii, implicat să educăm elevii pentru a combate stereotipurile şi prejudecăţile. </a:t>
            </a:r>
          </a:p>
          <a:p>
            <a:r>
              <a:rPr lang="ro-RO" sz="1200" dirty="0"/>
              <a:t>În acest sens este nevoie să încurajăm diversitatea etnică, comunicarea, colaborarea şi prietenia între elevi de diferite etnii. Prin activităţi interculturale elevii îşi pot dezvolta noi abilităţi şi competenţe necesare într-un mediu multietnic, vor deveni mai sensibili la problemele altora, vor relaţiona mai uşor si chiar vor dezvolta o empatie mai mare cu cei din jur.</a:t>
            </a:r>
          </a:p>
          <a:p>
            <a:r>
              <a:rPr lang="ro-RO" sz="1200" dirty="0"/>
              <a:t>Elevii trebuie să devină conştienţi că prin cunoaşterea „Celuilalt”, care este diferit de mine reprezintă o modalitate de a te cunoaşte mai bine pe tine însuţi, de a avea o imagine mai clară despre cine eşti tu cu adevărat. Prin raportarea la „Celălalt”  se crează o reflexie a ceea ce suntem noi. Să îi învăţăm pe elevii noştri să nu pună etichete, să nu jignească pe nimeni, să nu facă aluzie la rasa sau etnia cuiva ca fiind ceva rău sau inferior</a:t>
            </a:r>
          </a:p>
          <a:p>
            <a:r>
              <a:rPr lang="en-US" sz="1200" dirty="0"/>
              <a:t>                       							</a:t>
            </a:r>
            <a:r>
              <a:rPr lang="en-US" sz="1200" dirty="0" err="1"/>
              <a:t>Profesor</a:t>
            </a:r>
            <a:r>
              <a:rPr lang="en-US" sz="1200" dirty="0"/>
              <a:t>, </a:t>
            </a:r>
            <a:endParaRPr lang="ro-RO" sz="1200" dirty="0"/>
          </a:p>
          <a:p>
            <a:r>
              <a:rPr lang="en-US" sz="1200" dirty="0" smtClean="0"/>
              <a:t>                                                                             </a:t>
            </a:r>
            <a:r>
              <a:rPr lang="en-US" sz="1200" dirty="0" err="1" smtClean="0"/>
              <a:t>Constan</a:t>
            </a:r>
            <a:r>
              <a:rPr lang="ro-RO" sz="1200" dirty="0"/>
              <a:t>ţa Balog </a:t>
            </a:r>
            <a:endParaRPr lang="ro-RO" sz="1200" dirty="0"/>
          </a:p>
        </p:txBody>
      </p:sp>
    </p:spTree>
    <p:extLst>
      <p:ext uri="{BB962C8B-B14F-4D97-AF65-F5344CB8AC3E}">
        <p14:creationId xmlns:p14="http://schemas.microsoft.com/office/powerpoint/2010/main" val="247134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sz="half" idx="1"/>
          </p:nvPr>
        </p:nvSpPr>
        <p:spPr/>
        <p:txBody>
          <a:bodyPr>
            <a:normAutofit/>
          </a:bodyPr>
          <a:lstStyle/>
          <a:p>
            <a:r>
              <a:rPr lang="ro-RO" sz="1100" b="1" dirty="0"/>
              <a:t>Numele şcolii noastre</a:t>
            </a:r>
            <a:r>
              <a:rPr lang="ro-RO" sz="1100" b="1" dirty="0" smtClean="0"/>
              <a:t>...</a:t>
            </a:r>
            <a:endParaRPr lang="en-US" sz="1100" b="1" dirty="0" smtClean="0"/>
          </a:p>
          <a:p>
            <a:endParaRPr lang="en-US" sz="1100" dirty="0"/>
          </a:p>
          <a:p>
            <a:endParaRPr lang="ro-RO" sz="1100" dirty="0"/>
          </a:p>
          <a:p>
            <a:r>
              <a:rPr lang="ro-RO" sz="1100" dirty="0"/>
              <a:t>Numele şcolii”Ady Endre” vine de la un mare poet maghiar. Ady Endre era bun prieten cu poetul român Octavian Goga. De-a lungul timpului a fost şi liceu şi şcoală gimnzială. De pe băncile acestei şcoli au ieşit generaţii de oamnei deştepţi. Şi pentru mine, şcoala Ady Endre este ca o a doua casă. Aici am prieteni, aici am trăit primele clipe de fericire la întâlnirea cu abecedarul şi aici am învăţat prima dată să îmi scriu numele. </a:t>
            </a:r>
          </a:p>
          <a:p>
            <a:r>
              <a:rPr lang="ro-RO" sz="1100" dirty="0"/>
              <a:t>În şcoala „Ady Endre” am învăţat cum să mă port civilizat, cum să respect lumea în care trăim. Aici am legat prietenii frumoase, am făcut cunoştinţă cu limba engleză şi cu calculele matematice. Profesorii încearcă  să ne înveţe tot ceea ce este mai bun, mai folositor  în viaţă </a:t>
            </a:r>
            <a:r>
              <a:rPr lang="en-US" sz="1100" dirty="0" smtClean="0"/>
              <a:t> </a:t>
            </a:r>
            <a:r>
              <a:rPr lang="ro-RO" sz="1100" dirty="0" smtClean="0"/>
              <a:t>şi </a:t>
            </a:r>
            <a:r>
              <a:rPr lang="ro-RO" sz="1100" dirty="0"/>
              <a:t>bunele maniere.</a:t>
            </a:r>
          </a:p>
          <a:p>
            <a:r>
              <a:rPr lang="ro-RO" sz="1100" dirty="0"/>
              <a:t>Eu iubesc şcoala „Ady Endre” şi pot spune că este un privilegiu să învăţ aici.</a:t>
            </a:r>
          </a:p>
          <a:p>
            <a:r>
              <a:rPr lang="ro-RO" sz="1100" dirty="0"/>
              <a:t> </a:t>
            </a:r>
          </a:p>
          <a:p>
            <a:r>
              <a:rPr lang="ro-RO" sz="1100" b="1" i="1" dirty="0"/>
              <a:t>Taftă Roxana </a:t>
            </a:r>
          </a:p>
          <a:p>
            <a:r>
              <a:rPr lang="ro-RO" sz="1100" dirty="0"/>
              <a:t>Clasa a VIa A </a:t>
            </a:r>
          </a:p>
          <a:p>
            <a:endParaRPr lang="ro-RO" sz="1100" dirty="0"/>
          </a:p>
        </p:txBody>
      </p:sp>
      <p:sp>
        <p:nvSpPr>
          <p:cNvPr id="4" name="Content Placeholder 3"/>
          <p:cNvSpPr>
            <a:spLocks noGrp="1"/>
          </p:cNvSpPr>
          <p:nvPr>
            <p:ph sz="half" idx="2"/>
          </p:nvPr>
        </p:nvSpPr>
        <p:spPr/>
        <p:txBody>
          <a:bodyPr>
            <a:normAutofit/>
          </a:bodyPr>
          <a:lstStyle/>
          <a:p>
            <a:r>
              <a:rPr lang="en-US" sz="1100" b="1" dirty="0" err="1">
                <a:latin typeface="Lucida Handwriting" panose="03010101010101010101" pitchFamily="66" charset="0"/>
              </a:rPr>
              <a:t>Planeta</a:t>
            </a:r>
            <a:r>
              <a:rPr lang="en-US" sz="1100" b="1" dirty="0">
                <a:latin typeface="Lucida Handwriting" panose="03010101010101010101" pitchFamily="66" charset="0"/>
              </a:rPr>
              <a:t> </a:t>
            </a:r>
            <a:r>
              <a:rPr lang="en-US" sz="1100" b="1" dirty="0" err="1" smtClean="0">
                <a:latin typeface="Lucida Handwriting" panose="03010101010101010101" pitchFamily="66" charset="0"/>
              </a:rPr>
              <a:t>fetelor</a:t>
            </a:r>
            <a:endParaRPr lang="en-US" sz="1100" b="1" dirty="0" smtClean="0">
              <a:latin typeface="Lucida Handwriting" panose="03010101010101010101" pitchFamily="66" charset="0"/>
            </a:endParaRPr>
          </a:p>
          <a:p>
            <a:endParaRPr lang="en-US" sz="1100" b="1" dirty="0" smtClean="0">
              <a:latin typeface="Lucida Handwriting" panose="03010101010101010101" pitchFamily="66" charset="0"/>
            </a:endParaRPr>
          </a:p>
          <a:p>
            <a:endParaRPr lang="ro-RO" sz="1100" dirty="0"/>
          </a:p>
          <a:p>
            <a:r>
              <a:rPr lang="ro-RO" sz="1100" dirty="0">
                <a:latin typeface="Lucida Handwriting" panose="03010101010101010101" pitchFamily="66" charset="0"/>
              </a:rPr>
              <a:t>Planeta fetelor exclusivistă,</a:t>
            </a:r>
          </a:p>
          <a:p>
            <a:r>
              <a:rPr lang="ro-RO" sz="1100" dirty="0">
                <a:latin typeface="Lucida Handwriting" panose="03010101010101010101" pitchFamily="66" charset="0"/>
              </a:rPr>
              <a:t>Totul este magic, ca într-o revistă.</a:t>
            </a:r>
          </a:p>
          <a:p>
            <a:r>
              <a:rPr lang="ro-RO" sz="1100" dirty="0">
                <a:latin typeface="Lucida Handwriting" panose="03010101010101010101" pitchFamily="66" charset="0"/>
              </a:rPr>
              <a:t>Ne distrăm toate fetele, </a:t>
            </a:r>
          </a:p>
          <a:p>
            <a:r>
              <a:rPr lang="ro-RO" sz="1100" dirty="0">
                <a:latin typeface="Lucida Handwriting" panose="03010101010101010101" pitchFamily="66" charset="0"/>
              </a:rPr>
              <a:t>Fetele cochetele. </a:t>
            </a:r>
          </a:p>
          <a:p>
            <a:r>
              <a:rPr lang="ro-RO" sz="1100" dirty="0">
                <a:latin typeface="Lucida Handwriting" panose="03010101010101010101" pitchFamily="66" charset="0"/>
              </a:rPr>
              <a:t> </a:t>
            </a:r>
          </a:p>
          <a:p>
            <a:r>
              <a:rPr lang="ro-RO" sz="1100" dirty="0">
                <a:latin typeface="Lucida Handwriting" panose="03010101010101010101" pitchFamily="66" charset="0"/>
              </a:rPr>
              <a:t>Vorbim numai  despre  haine, </a:t>
            </a:r>
          </a:p>
          <a:p>
            <a:r>
              <a:rPr lang="ro-RO" sz="1100" dirty="0">
                <a:latin typeface="Lucida Handwriting" panose="03010101010101010101" pitchFamily="66" charset="0"/>
              </a:rPr>
              <a:t>Despre băieţi sau telefoane.</a:t>
            </a:r>
          </a:p>
          <a:p>
            <a:r>
              <a:rPr lang="ro-RO" sz="1100" dirty="0">
                <a:latin typeface="Lucida Handwriting" panose="03010101010101010101" pitchFamily="66" charset="0"/>
              </a:rPr>
              <a:t>Noi avem multe secrete</a:t>
            </a:r>
          </a:p>
          <a:p>
            <a:r>
              <a:rPr lang="ro-RO" sz="1100" dirty="0">
                <a:latin typeface="Lucida Handwriting" panose="03010101010101010101" pitchFamily="66" charset="0"/>
              </a:rPr>
              <a:t>Mai facem şi glume multe</a:t>
            </a:r>
          </a:p>
          <a:p>
            <a:r>
              <a:rPr lang="ro-RO" sz="1100" dirty="0">
                <a:latin typeface="Lucida Handwriting" panose="03010101010101010101" pitchFamily="66" charset="0"/>
              </a:rPr>
              <a:t> </a:t>
            </a:r>
          </a:p>
          <a:p>
            <a:r>
              <a:rPr lang="ro-RO" sz="1100" dirty="0">
                <a:latin typeface="Lucida Handwriting" panose="03010101010101010101" pitchFamily="66" charset="0"/>
              </a:rPr>
              <a:t>Noi ne distrăm foarte mult, </a:t>
            </a:r>
            <a:endParaRPr lang="ro-RO" sz="1100" dirty="0">
              <a:latin typeface="Lucida Handwriting" panose="03010101010101010101" pitchFamily="66" charset="0"/>
            </a:endParaRPr>
          </a:p>
          <a:p>
            <a:r>
              <a:rPr lang="ro-RO" sz="1100" dirty="0">
                <a:latin typeface="Lucida Handwriting" panose="03010101010101010101" pitchFamily="66" charset="0"/>
              </a:rPr>
              <a:t>Aici aş vrea să ma mut, </a:t>
            </a:r>
          </a:p>
          <a:p>
            <a:r>
              <a:rPr lang="ro-RO" sz="1100" dirty="0">
                <a:latin typeface="Lucida Handwriting" panose="03010101010101010101" pitchFamily="66" charset="0"/>
              </a:rPr>
              <a:t>Cu prietenele mele, </a:t>
            </a:r>
          </a:p>
          <a:p>
            <a:r>
              <a:rPr lang="ro-RO" sz="1100" dirty="0">
                <a:latin typeface="Lucida Handwriting" panose="03010101010101010101" pitchFamily="66" charset="0"/>
              </a:rPr>
              <a:t>Cu toate nebunele. </a:t>
            </a:r>
          </a:p>
          <a:p>
            <a:r>
              <a:rPr lang="ro-RO" sz="1100" dirty="0">
                <a:latin typeface="Lucida Handwriting" panose="03010101010101010101" pitchFamily="66" charset="0"/>
              </a:rPr>
              <a:t> </a:t>
            </a:r>
          </a:p>
          <a:p>
            <a:r>
              <a:rPr lang="ro-RO" sz="1100" dirty="0">
                <a:latin typeface="Lucida Handwriting" panose="03010101010101010101" pitchFamily="66" charset="0"/>
              </a:rPr>
              <a:t>Planeta fetelor o iubesc, </a:t>
            </a:r>
          </a:p>
          <a:p>
            <a:r>
              <a:rPr lang="ro-RO" sz="1100" dirty="0">
                <a:latin typeface="Lucida Handwriting" panose="03010101010101010101" pitchFamily="66" charset="0"/>
              </a:rPr>
              <a:t>Aici aş vrea să trăiesc. </a:t>
            </a:r>
            <a:endParaRPr lang="en-US" sz="1100" dirty="0" smtClean="0">
              <a:latin typeface="Lucida Handwriting" panose="03010101010101010101" pitchFamily="66" charset="0"/>
            </a:endParaRPr>
          </a:p>
          <a:p>
            <a:endParaRPr lang="en-US" sz="1100" dirty="0">
              <a:latin typeface="Lucida Handwriting" panose="03010101010101010101" pitchFamily="66" charset="0"/>
            </a:endParaRPr>
          </a:p>
          <a:p>
            <a:endParaRPr lang="ro-RO" sz="1100" dirty="0">
              <a:latin typeface="Lucida Handwriting" panose="03010101010101010101" pitchFamily="66" charset="0"/>
            </a:endParaRPr>
          </a:p>
          <a:p>
            <a:r>
              <a:rPr lang="ro-RO" sz="1100" b="1" i="1" dirty="0">
                <a:latin typeface="Lucida Handwriting" panose="03010101010101010101" pitchFamily="66" charset="0"/>
              </a:rPr>
              <a:t>Varga Ioana Andreea </a:t>
            </a:r>
          </a:p>
          <a:p>
            <a:r>
              <a:rPr lang="ro-RO" sz="1100" i="1" dirty="0">
                <a:latin typeface="Lucida Handwriting" panose="03010101010101010101" pitchFamily="66" charset="0"/>
              </a:rPr>
              <a:t>Clasa a VI a A</a:t>
            </a:r>
          </a:p>
          <a:p>
            <a:r>
              <a:rPr lang="ro-RO" sz="1100" i="1" dirty="0">
                <a:latin typeface="Lucida Handwriting" panose="03010101010101010101" pitchFamily="66" charset="0"/>
              </a:rPr>
              <a:t> </a:t>
            </a:r>
          </a:p>
          <a:p>
            <a:endParaRPr lang="ro-RO" sz="1100" dirty="0">
              <a:latin typeface="Lucida Handwriting" panose="03010101010101010101" pitchFamily="66" charset="0"/>
            </a:endParaRPr>
          </a:p>
        </p:txBody>
      </p:sp>
    </p:spTree>
    <p:extLst>
      <p:ext uri="{BB962C8B-B14F-4D97-AF65-F5344CB8AC3E}">
        <p14:creationId xmlns:p14="http://schemas.microsoft.com/office/powerpoint/2010/main" val="148302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245376"/>
          </a:xfrm>
        </p:spPr>
        <p:txBody>
          <a:bodyPr>
            <a:noAutofit/>
          </a:bodyPr>
          <a:lstStyle/>
          <a:p>
            <a:r>
              <a:rPr lang="hu-HU" sz="1200" b="1" dirty="0"/>
              <a:t>Kellemes csalódás </a:t>
            </a:r>
            <a:r>
              <a:rPr lang="en-US" sz="1200" b="1" dirty="0" smtClean="0"/>
              <a:t>…</a:t>
            </a:r>
            <a:r>
              <a:rPr lang="ro-RO" sz="1200" dirty="0"/>
              <a:t/>
            </a:r>
            <a:br>
              <a:rPr lang="ro-RO" sz="1200" dirty="0"/>
            </a:br>
            <a:endParaRPr lang="ro-RO" sz="1200" dirty="0"/>
          </a:p>
        </p:txBody>
      </p:sp>
      <p:sp>
        <p:nvSpPr>
          <p:cNvPr id="3" name="Content Placeholder 2"/>
          <p:cNvSpPr>
            <a:spLocks noGrp="1"/>
          </p:cNvSpPr>
          <p:nvPr>
            <p:ph sz="half" idx="1"/>
          </p:nvPr>
        </p:nvSpPr>
        <p:spPr>
          <a:xfrm>
            <a:off x="342900" y="971601"/>
            <a:ext cx="3028950" cy="7196618"/>
          </a:xfrm>
        </p:spPr>
        <p:txBody>
          <a:bodyPr>
            <a:normAutofit/>
          </a:bodyPr>
          <a:lstStyle/>
          <a:p>
            <a:r>
              <a:rPr lang="en-US" sz="1000" dirty="0" smtClean="0"/>
              <a:t>…</a:t>
            </a:r>
            <a:r>
              <a:rPr lang="hu-HU" sz="1000" dirty="0" smtClean="0"/>
              <a:t>avagy  </a:t>
            </a:r>
            <a:r>
              <a:rPr lang="hu-HU" sz="1000" dirty="0"/>
              <a:t>egy pedagógus vallomásai</a:t>
            </a:r>
            <a:endParaRPr lang="ro-RO" sz="1000" dirty="0"/>
          </a:p>
          <a:p>
            <a:r>
              <a:rPr lang="hu-HU" sz="1000" dirty="0"/>
              <a:t> </a:t>
            </a:r>
            <a:endParaRPr lang="ro-RO" sz="1000" dirty="0"/>
          </a:p>
          <a:p>
            <a:r>
              <a:rPr lang="hu-HU" sz="1000" dirty="0"/>
              <a:t>   Már lassan nyolc hónapja, hogy népes az előkészítő osztályok terme . A szülőknek és nekem is, mint pedagógusnak kezdetben kételyeim voltak az osztállyal kapcsolatosan. A gyermekpszichológusok között is akadtak, akik ellenezték, hogy a még óvodáskorú gyerekek az iskolába kerüljenek, ennyi idő elteltével minden jel arra mutat, hogy kellemesen csalódtunk. Közösen gondoskodtunk arról, hogy a kisgyerekek ne törésként éljék meg a változást.</a:t>
            </a:r>
            <a:endParaRPr lang="ro-RO" sz="1000" dirty="0"/>
          </a:p>
          <a:p>
            <a:r>
              <a:rPr lang="hu-HU" sz="1000" dirty="0"/>
              <a:t>     Az előkészítősök jól érzik magukat, sikerült összehangolni a játékot a tanulással, így a kicsik számára nem megterhelő a tanterv. A szülők is komolyan veszik a jelenlétet.  Már szüretkor olyan ügyesen, folyékonyan szavaltak versikéket, mondókákat, hogy alig hihető, hogy csupán hatévesek.  Adventban, a város szívében a nagyszínpadon is határozottan hallaták hangjukat. Napjainkban meg a mesék dramatizálása sem jelent gondot.</a:t>
            </a:r>
            <a:endParaRPr lang="ro-RO" sz="1000" dirty="0"/>
          </a:p>
          <a:p>
            <a:r>
              <a:rPr lang="hu-HU" sz="1000" dirty="0"/>
              <a:t>    Barátságos, játékokkal, mesefigurákkal díszített és gyermekbarát bútorzattal felszerelt tanteremben </a:t>
            </a:r>
            <a:r>
              <a:rPr lang="en-US" sz="1000" dirty="0"/>
              <a:t>“ </a:t>
            </a:r>
            <a:r>
              <a:rPr lang="en-US" sz="1000" dirty="0" err="1"/>
              <a:t>lakik</a:t>
            </a:r>
            <a:r>
              <a:rPr lang="en-US" sz="1000" dirty="0"/>
              <a:t> ” </a:t>
            </a:r>
            <a:r>
              <a:rPr lang="hu-HU" sz="1000" dirty="0"/>
              <a:t>a 17 apróság</a:t>
            </a:r>
            <a:r>
              <a:rPr lang="en-US" sz="1000" dirty="0"/>
              <a:t>.</a:t>
            </a:r>
            <a:endParaRPr lang="ro-RO" sz="1000" dirty="0"/>
          </a:p>
          <a:p>
            <a:r>
              <a:rPr lang="en-US" sz="1000" dirty="0"/>
              <a:t>    </a:t>
            </a:r>
            <a:r>
              <a:rPr lang="hu-HU" sz="1000" dirty="0"/>
              <a:t> Bevallom, kizárólag pozitív tapasztalatokkal telt az elmúlt néhány hónap. A foglalkozások másként zajlanak, mint a hagyományos első osztályban, a hangsúlyt a témakörök építésére fektetem, interdiszciplinárisan szervezem a tevékenységeket, nem tartok külön tantárgyak szerinti foglalkozásokat, hanem egyikből a másikba váltunk.</a:t>
            </a:r>
            <a:endParaRPr lang="ro-RO" sz="1000" dirty="0"/>
          </a:p>
          <a:p>
            <a:r>
              <a:rPr lang="hu-HU" sz="1000" dirty="0"/>
              <a:t>    Környezetismeretből szoktunk kiindulni, ha domináns a számtan, például az évszakokkal összekötve tárgyakat számolunk, csoportosítjuk ezeket. Bejöhet a kézimunka, például egy számot kivágunk és beragasztjuk, vagy kiszínezzük, de mondókát is mondunk a számokról. </a:t>
            </a:r>
            <a:endParaRPr lang="ro-RO" sz="1000" dirty="0"/>
          </a:p>
        </p:txBody>
      </p:sp>
      <p:sp>
        <p:nvSpPr>
          <p:cNvPr id="4" name="Content Placeholder 3"/>
          <p:cNvSpPr>
            <a:spLocks noGrp="1"/>
          </p:cNvSpPr>
          <p:nvPr>
            <p:ph sz="half" idx="2"/>
          </p:nvPr>
        </p:nvSpPr>
        <p:spPr>
          <a:xfrm>
            <a:off x="3486150" y="971601"/>
            <a:ext cx="3028950" cy="7196618"/>
          </a:xfrm>
        </p:spPr>
        <p:txBody>
          <a:bodyPr>
            <a:normAutofit/>
          </a:bodyPr>
          <a:lstStyle/>
          <a:p>
            <a:r>
              <a:rPr lang="hu-HU" sz="1100" dirty="0"/>
              <a:t>Minden hétnek, kéthétnek meg van a témája és ehhez kapcsoljuk a  tevékenységeket. A mese vagy történet, ami indítja a napot, másfajta környezetben zajlik, a terem hátsó részében, a szőnyegre leülünk. Amikor iskolai tevékenységbe csapunk át, akkor négyesével elhelyezkedünk az asztaloknál, de a csoportos foglalkozásoknál  is át vannak rendezve a kis padok.</a:t>
            </a:r>
            <a:endParaRPr lang="ro-RO" sz="1100" dirty="0"/>
          </a:p>
          <a:p>
            <a:r>
              <a:rPr lang="hu-HU" sz="1100" dirty="0"/>
              <a:t>   Konkrét feladatok vannak kiosztva, mert rendet kell tartani. Van növényfelelős, aki öntözgeti a virágokat, van aki elmondja, hogy ma milyen nap van, tegnap mi volt és holnap mi lesz. Egy kisgyerek mindig azért felel, hogy a házicipők, amiket az osztályteremben viselnek a gyerekeke, szépen legyenek sorba rakva. Van aki tízórai felelő, aki kiosztja a napi tejet,kiflit és almát. Jutalomul az elvégzett munka után öntapadós méhecskéket kapnak, amikor szorgalmasak, és szívecskéket, amikor meg vagyok elégedve a munkájukkal, viselkedésükkel.  </a:t>
            </a:r>
            <a:endParaRPr lang="ro-RO" sz="1100" dirty="0"/>
          </a:p>
          <a:p>
            <a:r>
              <a:rPr lang="hu-HU" sz="1100" dirty="0"/>
              <a:t>   A nagy közösség kis csapata mi vagyunk, a Katicabogár osztály, akik bátran valljuk, hogy  kellemes csalódásnak bizonyult az előkészítő osztály.</a:t>
            </a:r>
            <a:endParaRPr lang="ro-RO" sz="1100" dirty="0"/>
          </a:p>
          <a:p>
            <a:r>
              <a:rPr lang="hu-HU" sz="1100" dirty="0"/>
              <a:t> </a:t>
            </a:r>
            <a:endParaRPr lang="ro-RO" sz="1100" dirty="0"/>
          </a:p>
          <a:p>
            <a:r>
              <a:rPr lang="hu-HU" sz="1100" dirty="0"/>
              <a:t> </a:t>
            </a:r>
            <a:endParaRPr lang="ro-RO" sz="1100" dirty="0"/>
          </a:p>
          <a:p>
            <a:r>
              <a:rPr lang="hu-HU" sz="1100" dirty="0"/>
              <a:t> </a:t>
            </a:r>
            <a:endParaRPr lang="ro-RO" sz="1100" dirty="0"/>
          </a:p>
          <a:p>
            <a:r>
              <a:rPr lang="hu-HU" sz="1100" dirty="0"/>
              <a:t> </a:t>
            </a:r>
            <a:endParaRPr lang="ro-RO" sz="1100" dirty="0"/>
          </a:p>
          <a:p>
            <a:r>
              <a:rPr lang="hu-HU" sz="1100" b="1" i="1" dirty="0"/>
              <a:t>Hatos Gabriella  tanítónő</a:t>
            </a:r>
            <a:endParaRPr lang="ro-RO" sz="1100" b="1" i="1" dirty="0"/>
          </a:p>
          <a:p>
            <a:endParaRPr lang="ro-RO" sz="1100" dirty="0"/>
          </a:p>
        </p:txBody>
      </p:sp>
    </p:spTree>
    <p:extLst>
      <p:ext uri="{BB962C8B-B14F-4D97-AF65-F5344CB8AC3E}">
        <p14:creationId xmlns:p14="http://schemas.microsoft.com/office/powerpoint/2010/main" val="3231719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542</Words>
  <Application>Microsoft Office PowerPoint</Application>
  <PresentationFormat>On-screen Show (4:3)</PresentationFormat>
  <Paragraphs>243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Împreună...Együtt... </vt:lpstr>
      <vt:lpstr>PowerPoint Presentation</vt:lpstr>
      <vt:lpstr>PowerPoint Presentation</vt:lpstr>
      <vt:lpstr>Revista scolii* Ady Endre *Iskolaujsag</vt:lpstr>
      <vt:lpstr>Revista scolii* Ady Endre *Iskolaujsag</vt:lpstr>
      <vt:lpstr>Revista scolii* Ady Endre *Iskolaujsag</vt:lpstr>
      <vt:lpstr>PowerPoint Presentation</vt:lpstr>
      <vt:lpstr>PowerPoint Presentation</vt:lpstr>
      <vt:lpstr>Kellemes csalódás … </vt:lpstr>
      <vt:lpstr>EGALITATEA DE ŞANSE ÎN ŞCOALĂ ŞI GRĂDINIŢĂ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Împreună...Egyutt...</dc:title>
  <dc:creator>Gruman Rozalia</dc:creator>
  <cp:lastModifiedBy>Gruman Rozalia</cp:lastModifiedBy>
  <cp:revision>15</cp:revision>
  <dcterms:created xsi:type="dcterms:W3CDTF">2014-04-06T15:24:31Z</dcterms:created>
  <dcterms:modified xsi:type="dcterms:W3CDTF">2014-04-08T14:57:21Z</dcterms:modified>
</cp:coreProperties>
</file>