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56" r:id="rId3"/>
    <p:sldId id="267" r:id="rId4"/>
    <p:sldId id="268" r:id="rId5"/>
    <p:sldId id="257" r:id="rId6"/>
    <p:sldId id="270" r:id="rId7"/>
    <p:sldId id="269" r:id="rId8"/>
    <p:sldId id="264" r:id="rId9"/>
    <p:sldId id="266" r:id="rId10"/>
    <p:sldId id="258" r:id="rId11"/>
    <p:sldId id="26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996600"/>
    <a:srgbClr val="FF3300"/>
    <a:srgbClr val="FF6600"/>
    <a:srgbClr val="CC6600"/>
    <a:srgbClr val="33CC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4C969818-DCD3-447D-B5D2-FDA910FF4E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D39D25B1-31F5-4E01-9BF8-47912193394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5FC971D0-450C-4090-8922-CDB2F81A460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497CC6AB-3BE5-44F5-8C35-BF10987C1A4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Se face clic pentru editarea stilurilor textului Coordonatorului</a:t>
            </a:r>
          </a:p>
          <a:p>
            <a:pPr lvl="1"/>
            <a:r>
              <a:rPr lang="en-US" noProof="0"/>
              <a:t>Nivelul secund</a:t>
            </a:r>
          </a:p>
          <a:p>
            <a:pPr lvl="2"/>
            <a:r>
              <a:rPr lang="en-US" noProof="0"/>
              <a:t>Al treilea nivel</a:t>
            </a:r>
          </a:p>
          <a:p>
            <a:pPr lvl="3"/>
            <a:r>
              <a:rPr lang="en-US" noProof="0"/>
              <a:t>Al patrulea nivel</a:t>
            </a:r>
          </a:p>
          <a:p>
            <a:pPr lvl="4"/>
            <a:r>
              <a:rPr lang="en-US" noProof="0"/>
              <a:t>Al cincilea nivel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AE06159D-2D7E-4767-B4EF-3CE3AAD058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xmlns="" id="{CF2A1F23-D6A3-47D6-95BD-026E8845F6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93DD7173-9EEB-432F-84FD-7BA7CDF8A4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487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B80FFB91-F1C4-4618-B5DF-2FC6274AB7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F96B0D-5D8E-4027-8815-6CB2FE672176}" type="slidenum">
              <a:rPr lang="en-US" altLang="en-US" b="0"/>
              <a:pPr eaLnBrk="1" hangingPunct="1"/>
              <a:t>1</a:t>
            </a:fld>
            <a:endParaRPr lang="en-US" altLang="en-US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E7F4795B-2346-430B-BDC5-CDD78957C7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92D031C4-B914-42AF-BED7-41A882D915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o-RO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6EB838C2-565A-498B-B3A3-847C0B7A1A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7E303B-07E1-4137-990D-BEE9041D4826}" type="slidenum">
              <a:rPr lang="en-US" altLang="en-US" b="0"/>
              <a:pPr eaLnBrk="1" hangingPunct="1"/>
              <a:t>2</a:t>
            </a:fld>
            <a:endParaRPr lang="en-US" altLang="en-US" b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14DB394C-6FF8-4879-A24C-36845E8416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797B4141-5C70-4A32-A60A-697F083EF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o-RO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xmlns="" id="{1D970D31-F1BB-41D7-8302-BA732E34C0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F5698D-7A49-45DA-965D-0B044F2E2E9A}" type="slidenum">
              <a:rPr lang="en-US" altLang="en-US" b="0"/>
              <a:pPr eaLnBrk="1" hangingPunct="1"/>
              <a:t>5</a:t>
            </a:fld>
            <a:endParaRPr lang="en-US" altLang="en-US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ECFD0819-23D4-4397-97E2-F9D672983D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xmlns="" id="{A30D8D4A-82C7-4F3A-86F6-C7491C2C7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o-RO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xmlns="" id="{7CB035F1-F9F6-45F3-AB99-B539B5C88B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F63195-DF0E-41C6-B9F2-81F64B395B7A}" type="slidenum">
              <a:rPr lang="en-US" altLang="en-US" b="0"/>
              <a:pPr eaLnBrk="1" hangingPunct="1"/>
              <a:t>8</a:t>
            </a:fld>
            <a:endParaRPr lang="en-US" altLang="en-US" b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55EF9E5B-EFCA-4DB8-9F15-B077507F90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xmlns="" id="{D1B71B7D-A6DC-4D36-B420-D9406F82EC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o-RO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C2CDC446-265D-4F41-8D6B-D356F3FA08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C26E75-0A3E-4847-9E07-D81DEE407251}" type="slidenum">
              <a:rPr lang="en-US" altLang="en-US" b="0"/>
              <a:pPr eaLnBrk="1" hangingPunct="1"/>
              <a:t>10</a:t>
            </a:fld>
            <a:endParaRPr lang="en-US" altLang="en-US" b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BC13F2BB-07C3-4726-84C5-FF8359548B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A6C9E361-E539-4FE4-9AA4-DA23E25978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o-RO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xmlns="" id="{4EFEF678-F088-490A-9C74-A131737C5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034E11-5165-432C-AB86-BF804ACA9726}" type="slidenum">
              <a:rPr lang="en-US" altLang="en-US" b="0"/>
              <a:pPr eaLnBrk="1" hangingPunct="1"/>
              <a:t>11</a:t>
            </a:fld>
            <a:endParaRPr lang="en-US" altLang="en-US" b="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D89ABE6B-59C1-4003-9332-CE31058D5E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xmlns="" id="{A525B24C-A943-44D6-AE33-1E75A5BD7B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o-RO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92EDC31-CA50-4222-AA6D-3D74046BF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4599D16-916B-4A39-B9E2-5CFA7E5C43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6CB948A-61D3-4552-80E3-68B2ED05C3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17867-3E89-45B7-BBA1-18D11B718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03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40DADEF-39AA-4447-96FA-82564AA8D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EE2F424-FEC6-4A78-9FCA-C5D29F6FCF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BCE73C0-B94F-4E55-8413-9E333945BA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CAF59-5656-4851-AAAD-FBFA6230D3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20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10587E6-66AB-43CB-AD78-A25344FC60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F119600-DDA5-4279-8C81-935CF404A0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23C9291-BA1A-486E-B7BA-75F920BB9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6A951-1D05-4643-8BD9-B30DD5EE1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42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BDFE4BAA-C64C-4CF1-BDE3-663B0CEF70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9AFBB5C-A7A3-4DFA-9AFE-6454A3202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9F29ED65-B324-4A7F-B10C-DABC8B6624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4F22F-A6F8-40EF-86AB-44B593FBB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087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E76BD9DE-7AA8-4307-A1C0-D922803A70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2C712636-E29D-4BFE-80EE-2AD694B877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6FCFAEB9-CBCB-4751-9E98-5BEEC4358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259E1-FE28-4A04-97C1-436948377F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348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B4D2691-DDD9-428E-8872-AF2E21E3C0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89A2B0A-3805-4D8A-834A-5444A0E00F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1DF1FB6-8A13-4D77-91ED-5B14706FA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4CB7A-BF95-455F-9610-61920CC80A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40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31C0FFE-9032-4557-9047-E957B7651A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95C0AD-DB58-4428-B376-C55078F8FD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CA2B168-7C44-449A-AB9F-1B105DDF1F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F57AB-1A55-43D1-9439-4E6F54D821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1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FF72F41-24A6-4221-8F87-06625B1AD9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6F30DE9-062A-4FDC-B169-C4CF6DEDCB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FDC66C1-332B-4DD7-A18A-11438FAC4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13324-778A-406B-BD3E-C5C0D17B6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2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FE69CA4-F324-497C-AD33-FA96F4E4AB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39416AF-636E-4095-9C4D-DB26397C7C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2A8CFDA-CAC0-4E11-9EE4-98DC909BF4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016FA-1175-4E74-BEB0-61A1566E68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30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5E130E53-4960-4075-9710-F937D334BC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ECC6F55-461F-4BA9-AF5C-2132EB9BF4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21F3E729-298A-4A6B-9DEB-8BF572CBA0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58220-2E45-4D78-AF10-EAEA7A56E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91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2A85CE3-B9A7-4B02-BEDF-91FAF69783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A39F16B-BCCD-475D-A5F8-24D5CC4EA5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9C19F37-F047-47EB-A090-689F74A0D9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F6588F-848A-44E7-868A-98813D8CCC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11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45D884E-57AB-4831-A364-BF2882C2A1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E952E337-5C9E-46B0-9CD3-D606E51C4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3082131-18B1-4F5A-A487-DB9B39F83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3F3C8-F867-4B39-AE2C-E84186DDEE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69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CA54363-C1CD-4407-8849-B8026B978D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7D9EF6C-BEFB-467D-9501-F34A07B35C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C11AA25-5187-4389-9A93-7C9EAD2858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3D835E-B39B-4192-8D58-3DC9A85AAF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45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57FD6C1-DF75-4F97-AB95-57A20B572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1DF2F7A-D842-4DCB-9DD8-FD70AD1594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AA49E26-8B6D-4F5B-B661-5D6413D781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542A6-BA8B-4E38-B969-F55B404B89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4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6000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99DCF298-6366-44FD-9D0E-A151B5B0C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Se face clic pentru editare stil titlu Coordonator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F1C06A0C-C095-4963-8A93-C34EABAFD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Se face clic pentru editarea stilurilor textului Coordonatorului</a:t>
            </a:r>
          </a:p>
          <a:p>
            <a:pPr lvl="1"/>
            <a:r>
              <a:rPr lang="en-US" altLang="en-US"/>
              <a:t>Nivelul secund</a:t>
            </a:r>
          </a:p>
          <a:p>
            <a:pPr lvl="2"/>
            <a:r>
              <a:rPr lang="en-US" altLang="en-US"/>
              <a:t>Al treilea nivel</a:t>
            </a:r>
          </a:p>
          <a:p>
            <a:pPr lvl="3"/>
            <a:r>
              <a:rPr lang="en-US" altLang="en-US"/>
              <a:t>Al patrulea nivel</a:t>
            </a:r>
          </a:p>
          <a:p>
            <a:pPr lvl="4"/>
            <a:r>
              <a:rPr lang="en-US" altLang="en-US"/>
              <a:t>Al cincilea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678272D-2D63-4BAD-ABC9-6E430EC22D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3DAA3F1-E968-47AF-952B-E92ACFCBDB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682E46F-6515-400E-A84B-F5F2520157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1F634464-4154-419E-888A-52878EA9BF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ro/imgres?imgurl=http://www.sferaonline.ro/images_dinamic/articol_314.jpg&amp;imgrefurl=http://www.sferaonline.ro/sectiuni/fictiuni/article/?id=314&amp;h=285&amp;w=190&amp;sz=15&amp;hl=ro&amp;start=40&amp;um=1&amp;tbnid=mF71SxMR3mmjbM:&amp;tbnh=115&amp;tbnw=77&amp;prev=/images?q=ion+luca+caragiale&amp;start=20&amp;ndsp=20&amp;svnum=10&amp;um=1&amp;hl=ro&amp;sa=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adriana\Desktop\Poze\Final.png">
            <a:extLst>
              <a:ext uri="{FF2B5EF4-FFF2-40B4-BE49-F238E27FC236}">
                <a16:creationId xmlns:a16="http://schemas.microsoft.com/office/drawing/2014/main" xmlns="" id="{450EA3BD-3622-48F5-A56C-52187DC6D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0"/>
            <a:ext cx="13366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C:\Users\adriana\Desktop\Poze\Sc.1.png">
            <a:extLst>
              <a:ext uri="{FF2B5EF4-FFF2-40B4-BE49-F238E27FC236}">
                <a16:creationId xmlns:a16="http://schemas.microsoft.com/office/drawing/2014/main" xmlns="" id="{391D67F6-8E99-4BBA-89BD-AA138E339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3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4">
            <a:extLst>
              <a:ext uri="{FF2B5EF4-FFF2-40B4-BE49-F238E27FC236}">
                <a16:creationId xmlns:a16="http://schemas.microsoft.com/office/drawing/2014/main" xmlns="" id="{18B6645F-5AA9-46AD-AA9D-D425A40D1E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228600"/>
            <a:ext cx="6705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 panose="020B0604020202020204" pitchFamily="34" charset="0"/>
              </a:rPr>
              <a:t>Școala Gimnazială ,,Gheorghe Tătărescu” Târgu Jiu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xmlns="" id="{9E6FDA66-04ED-4BCF-9C38-2421BDC0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7" y="5410200"/>
            <a:ext cx="2943225" cy="132397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glow rad="228600">
              <a:schemeClr val="accent5">
                <a:lumMod val="50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2" name="WordArt 24">
            <a:extLst>
              <a:ext uri="{FF2B5EF4-FFF2-40B4-BE49-F238E27FC236}">
                <a16:creationId xmlns:a16="http://schemas.microsoft.com/office/drawing/2014/main" xmlns="" id="{F93F064F-0F2A-4C9F-88A4-BCC7C12096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304800"/>
            <a:ext cx="6248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79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 panose="020B0604020202020204" pitchFamily="34" charset="0"/>
              </a:rPr>
              <a:t>Maxime şi cugetări</a:t>
            </a:r>
          </a:p>
        </p:txBody>
      </p:sp>
      <p:pic>
        <p:nvPicPr>
          <p:cNvPr id="7197" name="Picture 29" descr="book-quill-pen">
            <a:extLst>
              <a:ext uri="{FF2B5EF4-FFF2-40B4-BE49-F238E27FC236}">
                <a16:creationId xmlns:a16="http://schemas.microsoft.com/office/drawing/2014/main" xmlns="" id="{BEE727D0-64B5-49F1-ABA6-78BEFB2DD79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800" y="5181600"/>
            <a:ext cx="160020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00598DAE-8B24-4473-805F-5BF31354E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150938"/>
            <a:ext cx="8458200" cy="5715000"/>
          </a:xfrm>
        </p:spPr>
        <p:txBody>
          <a:bodyPr/>
          <a:lstStyle/>
          <a:p>
            <a:pPr>
              <a:buFontTx/>
              <a:buBlip>
                <a:blip r:embed="rId4"/>
              </a:buBlip>
            </a:pPr>
            <a:r>
              <a:rPr lang="en-GB" altLang="en-US" sz="1600"/>
              <a:t>Educaţia este îmblânzirea unei flăcări, nu umplerea unui vas – Socrate</a:t>
            </a:r>
            <a:endParaRPr lang="ro-RO" altLang="en-US" sz="1600"/>
          </a:p>
          <a:p>
            <a:pPr>
              <a:buFontTx/>
              <a:buBlip>
                <a:blip r:embed="rId4"/>
              </a:buBlip>
            </a:pPr>
            <a:r>
              <a:rPr lang="it-IT" altLang="en-US" sz="1600" b="1">
                <a:solidFill>
                  <a:srgbClr val="0070C0"/>
                </a:solidFill>
              </a:rPr>
              <a:t>Educaţia este cea mai puternică armă pe care voi o puteţi folosi pentru a schimba lumea. – </a:t>
            </a:r>
            <a:r>
              <a:rPr lang="it-IT" altLang="en-US" sz="1600" b="1" i="1">
                <a:solidFill>
                  <a:srgbClr val="0070C0"/>
                </a:solidFill>
              </a:rPr>
              <a:t>Nelson Mandela </a:t>
            </a:r>
            <a:endParaRPr lang="ro-RO" altLang="en-US" sz="1600" b="1" i="1">
              <a:solidFill>
                <a:srgbClr val="0070C0"/>
              </a:solidFill>
            </a:endParaRPr>
          </a:p>
          <a:p>
            <a:pPr>
              <a:buFontTx/>
              <a:buBlip>
                <a:blip r:embed="rId4"/>
              </a:buBlip>
            </a:pPr>
            <a:r>
              <a:rPr lang="en-GB" altLang="en-US" sz="1600">
                <a:solidFill>
                  <a:srgbClr val="6B6BCF"/>
                </a:solidFill>
              </a:rPr>
              <a:t>Tot ceea ce n-avem de la naştere şi de care avem nevoie când suntem mari, ne este dat prin educaţie. </a:t>
            </a:r>
            <a:r>
              <a:rPr lang="fr-FR" altLang="en-US" sz="1600">
                <a:solidFill>
                  <a:srgbClr val="6B6BCF"/>
                </a:solidFill>
              </a:rPr>
              <a:t>Această educaţie ne vine de la natură, de la oameni sau de la lucruri. – </a:t>
            </a:r>
            <a:r>
              <a:rPr lang="fr-FR" altLang="en-US" sz="1600" i="1">
                <a:solidFill>
                  <a:srgbClr val="6B6BCF"/>
                </a:solidFill>
              </a:rPr>
              <a:t>Jean Jacques Rousseau</a:t>
            </a:r>
            <a:endParaRPr lang="ro-RO" altLang="en-US" sz="1600" i="1">
              <a:solidFill>
                <a:srgbClr val="6B6BCF"/>
              </a:solidFill>
            </a:endParaRPr>
          </a:p>
          <a:p>
            <a:pPr>
              <a:buFontTx/>
              <a:buBlip>
                <a:blip r:embed="rId4"/>
              </a:buBlip>
            </a:pPr>
            <a:r>
              <a:rPr lang="fr-FR" altLang="en-US" sz="1600" b="1">
                <a:solidFill>
                  <a:srgbClr val="FF3300"/>
                </a:solidFill>
              </a:rPr>
              <a:t>Scopul educaţiei este nimicirea mărginirii egoiste a individului şi supunerea lui la raţiunea lucrurilor. – </a:t>
            </a:r>
            <a:r>
              <a:rPr lang="fr-FR" altLang="en-US" sz="1600" b="1" i="1">
                <a:solidFill>
                  <a:srgbClr val="FF3300"/>
                </a:solidFill>
              </a:rPr>
              <a:t>Titu Maiorescu</a:t>
            </a:r>
            <a:endParaRPr lang="ro-RO" altLang="en-US" sz="1600" b="1" i="1">
              <a:solidFill>
                <a:srgbClr val="FF3300"/>
              </a:solidFill>
            </a:endParaRPr>
          </a:p>
          <a:p>
            <a:pPr>
              <a:buFontTx/>
              <a:buBlip>
                <a:blip r:embed="rId4"/>
              </a:buBlip>
            </a:pPr>
            <a:r>
              <a:rPr lang="fr-FR" altLang="en-US" sz="1600"/>
              <a:t>Scopul educaţiei ar trebui să fie pregătirea unor oameni care să acţioneze şi să gândească independent şi care, în acelaşi timp, să vadă în slujirea comunităţii realizarea supremă a vieţii lor. – </a:t>
            </a:r>
            <a:r>
              <a:rPr lang="fr-FR" altLang="en-US" sz="1600" i="1"/>
              <a:t>Albert Einstein</a:t>
            </a:r>
            <a:endParaRPr lang="ro-RO" altLang="en-US" sz="1600" i="1"/>
          </a:p>
          <a:p>
            <a:pPr>
              <a:buFontTx/>
              <a:buBlip>
                <a:blip r:embed="rId4"/>
              </a:buBlip>
            </a:pPr>
            <a:r>
              <a:rPr lang="fr-FR" altLang="en-US" sz="1600" b="1">
                <a:solidFill>
                  <a:srgbClr val="00B050"/>
                </a:solidFill>
              </a:rPr>
              <a:t>Educaţia este ceea ce supravieţuieşte după ce tot ce a fost învăţat a fost uitat – Burrhus </a:t>
            </a:r>
            <a:r>
              <a:rPr lang="fr-FR" altLang="en-US" sz="1600" b="1" i="1">
                <a:solidFill>
                  <a:srgbClr val="00B050"/>
                </a:solidFill>
              </a:rPr>
              <a:t>Frederic Skinner</a:t>
            </a:r>
            <a:endParaRPr lang="ro-RO" altLang="en-US" sz="1600" b="1" i="1">
              <a:solidFill>
                <a:srgbClr val="00B050"/>
              </a:solidFill>
            </a:endParaRPr>
          </a:p>
          <a:p>
            <a:pPr>
              <a:buFontTx/>
              <a:buBlip>
                <a:blip r:embed="rId4"/>
              </a:buBlip>
            </a:pPr>
            <a:r>
              <a:rPr lang="it-IT" altLang="en-US" sz="1600">
                <a:solidFill>
                  <a:srgbClr val="FF0066"/>
                </a:solidFill>
              </a:rPr>
              <a:t>Buna educaţie cere ca educatorul să inspire elevului stima şi respect, şi nu se poate ajunge la aceasta prin nimicirea individualităţii elevilor şi prin asuprirea stimei de sine – </a:t>
            </a:r>
            <a:r>
              <a:rPr lang="it-IT" altLang="en-US" sz="1600" i="1">
                <a:solidFill>
                  <a:srgbClr val="FF0066"/>
                </a:solidFill>
              </a:rPr>
              <a:t>Samuel Smiles</a:t>
            </a:r>
            <a:endParaRPr lang="ro-RO" altLang="en-US" sz="1600" i="1">
              <a:solidFill>
                <a:srgbClr val="FF0066"/>
              </a:solidFill>
            </a:endParaRPr>
          </a:p>
          <a:p>
            <a:pPr>
              <a:buFontTx/>
              <a:buBlip>
                <a:blip r:embed="rId4"/>
              </a:buBlip>
            </a:pPr>
            <a:r>
              <a:rPr lang="pt-BR" altLang="en-US" sz="1600" b="1">
                <a:solidFill>
                  <a:srgbClr val="996600"/>
                </a:solidFill>
              </a:rPr>
              <a:t>Educaţia unui popor se judecă după ţinuta de pe stradă. Văzând grosolănia pe stradă eşti sigur că o vei găsi şi în casă – </a:t>
            </a:r>
            <a:r>
              <a:rPr lang="pt-BR" altLang="en-US" sz="1600" b="1" i="1">
                <a:solidFill>
                  <a:srgbClr val="996600"/>
                </a:solidFill>
              </a:rPr>
              <a:t>Edmondo De Amicis </a:t>
            </a:r>
            <a:endParaRPr lang="ro-RO" altLang="en-US" sz="1600" b="1" i="1">
              <a:solidFill>
                <a:srgbClr val="996600"/>
              </a:solidFill>
            </a:endParaRPr>
          </a:p>
          <a:p>
            <a:pPr>
              <a:buFontTx/>
              <a:buBlip>
                <a:blip r:embed="rId4"/>
              </a:buBlip>
            </a:pPr>
            <a:r>
              <a:rPr lang="it-IT" altLang="en-US" sz="1600">
                <a:solidFill>
                  <a:srgbClr val="0000FF"/>
                </a:solidFill>
              </a:rPr>
              <a:t>Omul poate deveni om numai prin educaţie. El nu e nimic decât ceea ce face educaţia din el. – </a:t>
            </a:r>
            <a:r>
              <a:rPr lang="it-IT" altLang="en-US" sz="1600" i="1">
                <a:solidFill>
                  <a:srgbClr val="0000FF"/>
                </a:solidFill>
              </a:rPr>
              <a:t>Immanuel Kant</a:t>
            </a:r>
            <a:endParaRPr lang="ro-RO" altLang="en-US" sz="1600" i="1">
              <a:solidFill>
                <a:srgbClr val="0000FF"/>
              </a:solidFill>
            </a:endParaRPr>
          </a:p>
          <a:p>
            <a:pPr>
              <a:buFontTx/>
              <a:buBlip>
                <a:blip r:embed="rId4"/>
              </a:buBlip>
            </a:pPr>
            <a:r>
              <a:rPr lang="it-IT" altLang="en-US" sz="1600" b="1">
                <a:solidFill>
                  <a:srgbClr val="FFFF00"/>
                </a:solidFill>
              </a:rPr>
              <a:t>Educaţia este un vaccin contra violenţei. – </a:t>
            </a:r>
            <a:r>
              <a:rPr lang="it-IT" altLang="en-US" sz="1600" b="1" i="1">
                <a:solidFill>
                  <a:srgbClr val="FFFF00"/>
                </a:solidFill>
              </a:rPr>
              <a:t>Edward James Olmos</a:t>
            </a:r>
            <a:endParaRPr lang="ro-RO" altLang="en-US" sz="1600" b="1" i="1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ro-RO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0" name="Text Box 18">
            <a:extLst>
              <a:ext uri="{FF2B5EF4-FFF2-40B4-BE49-F238E27FC236}">
                <a16:creationId xmlns:a16="http://schemas.microsoft.com/office/drawing/2014/main" xmlns="" id="{95A9043F-0E57-476F-A683-2BD67C7AF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04800"/>
            <a:ext cx="4572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o-RO" altLang="en-US" sz="4800" b="0">
                <a:latin typeface="Monotype Corsiva" panose="03010101010201010101" pitchFamily="66" charset="0"/>
              </a:rPr>
              <a:t>    </a:t>
            </a:r>
            <a:r>
              <a:rPr lang="en-US" altLang="en-US" sz="4800" b="0">
                <a:solidFill>
                  <a:srgbClr val="006600"/>
                </a:solidFill>
                <a:latin typeface="Monotype Corsiva" panose="03010101010201010101" pitchFamily="66" charset="0"/>
              </a:rPr>
              <a:t>La mul</a:t>
            </a:r>
            <a:r>
              <a:rPr lang="ro-RO" altLang="en-US" sz="4800" b="0">
                <a:solidFill>
                  <a:srgbClr val="006600"/>
                </a:solidFill>
                <a:latin typeface="Monotype Corsiva" panose="03010101010201010101" pitchFamily="66" charset="0"/>
              </a:rPr>
              <a:t>ţi ani ,</a:t>
            </a:r>
            <a:endParaRPr lang="en-US" altLang="en-US" sz="4800" b="0">
              <a:solidFill>
                <a:srgbClr val="0066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3331" name="Text Box 19">
            <a:extLst>
              <a:ext uri="{FF2B5EF4-FFF2-40B4-BE49-F238E27FC236}">
                <a16:creationId xmlns:a16="http://schemas.microsoft.com/office/drawing/2014/main" xmlns="" id="{CFD9CFD3-8E4E-4F33-A42E-38936B09C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990600"/>
            <a:ext cx="31924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4800" b="0">
                <a:solidFill>
                  <a:srgbClr val="006600"/>
                </a:solidFill>
                <a:latin typeface="Monotype Corsiva" panose="03010101010201010101" pitchFamily="66" charset="0"/>
              </a:rPr>
              <a:t>dragi dascăli !</a:t>
            </a:r>
            <a:endParaRPr lang="en-US" altLang="en-US" sz="4800" b="0">
              <a:solidFill>
                <a:srgbClr val="0066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2292" name="Picture 10">
            <a:extLst>
              <a:ext uri="{FF2B5EF4-FFF2-40B4-BE49-F238E27FC236}">
                <a16:creationId xmlns:a16="http://schemas.microsoft.com/office/drawing/2014/main" xmlns="" id="{BE5BC45F-E0AC-493F-B07A-71B8189B6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057400"/>
            <a:ext cx="8382000" cy="426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0" grpId="0"/>
      <p:bldP spid="133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Teacher Clipart Png, School Teacher Clipart, HD Png Download">
            <a:extLst>
              <a:ext uri="{FF2B5EF4-FFF2-40B4-BE49-F238E27FC236}">
                <a16:creationId xmlns:a16="http://schemas.microsoft.com/office/drawing/2014/main" xmlns="" id="{834C6F86-E445-4E87-BA9B-D89E21602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6096000" cy="663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6">
            <a:extLst>
              <a:ext uri="{FF2B5EF4-FFF2-40B4-BE49-F238E27FC236}">
                <a16:creationId xmlns:a16="http://schemas.microsoft.com/office/drawing/2014/main" xmlns="" id="{E784B391-08DA-44FC-9FDB-A7145F8D8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420938"/>
            <a:ext cx="3429000" cy="235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o-RO" altLang="en-US" sz="2800">
                <a:solidFill>
                  <a:srgbClr val="FF0000"/>
                </a:solidFill>
              </a:rPr>
              <a:t>ZIUA INTERNAȚIONALĂ A EDUCAȚIEI</a:t>
            </a:r>
          </a:p>
          <a:p>
            <a:pPr algn="ctr" eaLnBrk="1" hangingPunct="1">
              <a:spcBef>
                <a:spcPct val="50000"/>
              </a:spcBef>
            </a:pPr>
            <a:r>
              <a:rPr lang="ro-RO" altLang="en-US" sz="2400">
                <a:solidFill>
                  <a:srgbClr val="FF6600"/>
                </a:solidFill>
              </a:rPr>
              <a:t>5 octombrie 2021</a:t>
            </a:r>
          </a:p>
          <a:p>
            <a:pPr eaLnBrk="1" hangingPunct="1">
              <a:spcBef>
                <a:spcPct val="50000"/>
              </a:spcBef>
            </a:pPr>
            <a:r>
              <a:rPr lang="ro-RO" altLang="en-US" b="0">
                <a:latin typeface="Monotype Corsiva" panose="03010101010201010101" pitchFamily="66" charset="0"/>
              </a:rPr>
              <a:t>      </a:t>
            </a:r>
            <a:endParaRPr lang="en-US" altLang="en-US" b="0">
              <a:latin typeface="Monotype Corsiva" panose="03010101010201010101" pitchFamily="66" charset="0"/>
            </a:endParaRPr>
          </a:p>
        </p:txBody>
      </p:sp>
      <p:sp>
        <p:nvSpPr>
          <p:cNvPr id="3076" name="Rectangle 5">
            <a:extLst>
              <a:ext uri="{FF2B5EF4-FFF2-40B4-BE49-F238E27FC236}">
                <a16:creationId xmlns:a16="http://schemas.microsoft.com/office/drawing/2014/main" xmlns="" id="{319675E0-5F11-48AF-B7F9-AF1E8D6D4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804863"/>
            <a:ext cx="28194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3600">
                <a:latin typeface="Old English Text MT" panose="03040902040508030806" pitchFamily="66" charset="0"/>
              </a:rPr>
              <a:t>Educația</a:t>
            </a:r>
            <a:r>
              <a:rPr lang="pt-BR" altLang="en-US" sz="2400">
                <a:latin typeface="Old English Text MT" panose="03040902040508030806" pitchFamily="66" charset="0"/>
              </a:rPr>
              <a:t> este un tip particular de acțiune umană, o intervenție sau direcționare, o categorie fundamentală a pedagogiei.</a:t>
            </a:r>
          </a:p>
        </p:txBody>
      </p:sp>
      <p:pic>
        <p:nvPicPr>
          <p:cNvPr id="3077" name="Picture 5" descr="https://tptsuruceni.files.wordpress.com/2012/10/images.jpg">
            <a:extLst>
              <a:ext uri="{FF2B5EF4-FFF2-40B4-BE49-F238E27FC236}">
                <a16:creationId xmlns:a16="http://schemas.microsoft.com/office/drawing/2014/main" xmlns="" id="{CBA1687A-1B08-4552-9BA4-BB47C1F15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1063">
            <a:off x="6510338" y="432435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xmlns="" id="{F629AFA0-8D1E-4DE2-9460-2F2EA5904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52400"/>
            <a:ext cx="4648200" cy="3846513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48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2400" i="1"/>
              <a:t>       </a:t>
            </a:r>
            <a:r>
              <a:rPr lang="ro-RO" altLang="en-US" sz="2200" i="1"/>
              <a:t>În 1994, UNESCO a inaugurat </a:t>
            </a:r>
            <a:r>
              <a:rPr lang="en-US" altLang="en-US" sz="2200" i="1"/>
              <a:t>   </a:t>
            </a:r>
            <a:r>
              <a:rPr lang="ro-RO" altLang="en-US" sz="2200" i="1"/>
              <a:t>prima</a:t>
            </a:r>
            <a:r>
              <a:rPr lang="en-US" altLang="en-US" sz="2200" i="1"/>
              <a:t> </a:t>
            </a:r>
            <a:r>
              <a:rPr lang="ro-RO" altLang="en-US" sz="2200" i="1"/>
              <a:t>ZI MONDIALĂ A EDUCATORILOR, pentru a comemora semnarea, în 1966, a recomandării făcute de UNESCO şi ORGANIZAŢIA INTERNAŢIONALĂ A MUNCII privind condiţiile de muncă ale personalului didactic. Această zi se sărbătoreşte în data de 5 octombrie în peste 200 de ţări.</a:t>
            </a:r>
            <a:endParaRPr lang="ro-RO" altLang="en-US" sz="2200"/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xmlns="" id="{0E8E9FEB-900C-4714-8E67-B6CB52310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685800"/>
            <a:ext cx="3429000" cy="2124075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0000CC"/>
                </a:solidFill>
              </a:rPr>
              <a:t>Cetăţenia Uniunii Europene oferă drepturi cetăţenilor statelor membre şi consolidează protecţia intereselor acestora.</a:t>
            </a:r>
          </a:p>
        </p:txBody>
      </p:sp>
      <p:sp>
        <p:nvSpPr>
          <p:cNvPr id="4100" name="Rectangle 5">
            <a:extLst>
              <a:ext uri="{FF2B5EF4-FFF2-40B4-BE49-F238E27FC236}">
                <a16:creationId xmlns:a16="http://schemas.microsoft.com/office/drawing/2014/main" xmlns="" id="{75276188-C6CE-412D-8B1C-CDCBDF02E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398963"/>
            <a:ext cx="85344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o-RO" altLang="en-US" sz="2800" i="1">
                <a:solidFill>
                  <a:srgbClr val="006600"/>
                </a:solidFill>
              </a:rPr>
              <a:t>De ce o zi consacrată cadrelor didactice - educatori, învăţători sau profesori?</a:t>
            </a:r>
            <a:endParaRPr lang="en-US" altLang="en-US" sz="280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o-RO" altLang="en-US" i="1">
                <a:solidFill>
                  <a:srgbClr val="006600"/>
                </a:solidFill>
                <a:latin typeface="Times New Roman" panose="02020603050405020304" pitchFamily="18" charset="0"/>
              </a:rPr>
              <a:t>     Pentru că ei contribuie în mod esenţial la dezvoltarea unei ţări, asigurând transmiterea de cunoştinţe. Ei joacă, de asemenea, un rol civic de mare importanţă, contribuind la păstrarea coeziunii sociale. </a:t>
            </a:r>
            <a:endParaRPr lang="en-US" altLang="en-US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o-RO" altLang="en-US" i="1">
                <a:solidFill>
                  <a:srgbClr val="006600"/>
                </a:solidFill>
                <a:latin typeface="Times New Roman" panose="02020603050405020304" pitchFamily="18" charset="0"/>
              </a:rPr>
              <a:t>      UNESCO a creat această zi pentru a atrage atenţia anumitor guverne asupra condiţiilor rele de muncă în care cadrele didactice îşi desfăşoară activitatea, asupra salariilor mici ale acestora.</a:t>
            </a:r>
            <a:endParaRPr lang="en-US" altLang="en-US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1" name="Picture 2">
            <a:extLst>
              <a:ext uri="{FF2B5EF4-FFF2-40B4-BE49-F238E27FC236}">
                <a16:creationId xmlns:a16="http://schemas.microsoft.com/office/drawing/2014/main" xmlns="" id="{CCEFA569-9DF8-4200-AA0D-A783A3A7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97463"/>
            <a:ext cx="190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>
            <a:extLst>
              <a:ext uri="{FF2B5EF4-FFF2-40B4-BE49-F238E27FC236}">
                <a16:creationId xmlns:a16="http://schemas.microsoft.com/office/drawing/2014/main" xmlns="" id="{9EA0D2A0-1647-4AB8-A3B2-64239A2B2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5837238"/>
            <a:ext cx="190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xmlns="" id="{3549E2F0-67EE-45A5-B48B-88EC2C07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o-RO" altLang="en-US" sz="3200" b="1">
                <a:solidFill>
                  <a:srgbClr val="0000FF"/>
                </a:solidFill>
              </a:rPr>
              <a:t>CATALOGUL </a:t>
            </a:r>
            <a:r>
              <a:rPr lang="ro-RO" altLang="en-US" sz="3200">
                <a:solidFill>
                  <a:srgbClr val="0000FF"/>
                </a:solidFill>
              </a:rPr>
              <a:t/>
            </a:r>
            <a:br>
              <a:rPr lang="ro-RO" altLang="en-US" sz="3200">
                <a:solidFill>
                  <a:srgbClr val="0000FF"/>
                </a:solidFill>
              </a:rPr>
            </a:br>
            <a:r>
              <a:rPr lang="ro-RO" altLang="en-US" sz="3200">
                <a:solidFill>
                  <a:srgbClr val="0000FF"/>
                </a:solidFill>
              </a:rPr>
              <a:t>CALITĂȚILOR UNUI DASCĂL</a:t>
            </a:r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xmlns="" id="{0DD62534-669B-4782-848A-62F7A9F26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371600"/>
            <a:ext cx="68167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3">
            <a:extLst>
              <a:ext uri="{FF2B5EF4-FFF2-40B4-BE49-F238E27FC236}">
                <a16:creationId xmlns:a16="http://schemas.microsoft.com/office/drawing/2014/main" xmlns="" id="{BCD07F7F-9FDA-4F6C-B7F9-89FEE2306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4227513"/>
            <a:ext cx="3184525" cy="263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xmlns="" id="{EEE06CD6-7233-42B0-84D8-2A92D1FE5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112">
            <a:off x="5165725" y="1614488"/>
            <a:ext cx="3563938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7" descr="http://4.bp.blogspot.com/-oGtc3VCHh2g/UG6hhDQNUYI/AAAAAAAABOY/l1ocTR_1oTw/s1600/2973_small_1349355250.jpg">
            <a:extLst>
              <a:ext uri="{FF2B5EF4-FFF2-40B4-BE49-F238E27FC236}">
                <a16:creationId xmlns:a16="http://schemas.microsoft.com/office/drawing/2014/main" xmlns="" id="{4C62E3C3-DC97-4AEB-981D-2E609366D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934">
            <a:off x="6897688" y="4437063"/>
            <a:ext cx="1600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>
            <a:extLst>
              <a:ext uri="{FF2B5EF4-FFF2-40B4-BE49-F238E27FC236}">
                <a16:creationId xmlns:a16="http://schemas.microsoft.com/office/drawing/2014/main" xmlns="" id="{061E4BFE-FBBE-4803-898C-E036397E64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171450"/>
            <a:ext cx="472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 panose="020B0604020202020204" pitchFamily="34" charset="0"/>
              </a:rPr>
              <a:t>Dascăli celebri</a:t>
            </a:r>
          </a:p>
        </p:txBody>
      </p:sp>
      <p:pic>
        <p:nvPicPr>
          <p:cNvPr id="5136" name="Picture 16" descr="articol_314">
            <a:hlinkClick r:id="rId3"/>
            <a:extLst>
              <a:ext uri="{FF2B5EF4-FFF2-40B4-BE49-F238E27FC236}">
                <a16:creationId xmlns:a16="http://schemas.microsoft.com/office/drawing/2014/main" xmlns="" id="{961F5522-D280-41CA-99D8-41F91AEE1BB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" y="4167188"/>
            <a:ext cx="1304925" cy="19478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13">
            <a:extLst>
              <a:ext uri="{FF2B5EF4-FFF2-40B4-BE49-F238E27FC236}">
                <a16:creationId xmlns:a16="http://schemas.microsoft.com/office/drawing/2014/main" xmlns="" id="{FD816D80-5AAA-4945-B972-D63F35671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211263"/>
            <a:ext cx="5540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o-RO" altLang="en-US" b="0"/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xmlns="" id="{D49A5190-A2FE-42A2-AA77-CA5A97B9B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5638800" cy="2800350"/>
          </a:xfrm>
          <a:prstGeom prst="rect">
            <a:avLst/>
          </a:prstGeom>
          <a:solidFill>
            <a:schemeClr val="accent1">
              <a:lumMod val="90000"/>
              <a:alpha val="7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o-RO" altLang="en-US" sz="1600" b="0"/>
              <a:t>           </a:t>
            </a:r>
            <a:r>
              <a:rPr lang="ro-RO" altLang="en-US" sz="1600" b="0">
                <a:solidFill>
                  <a:srgbClr val="FF0000"/>
                </a:solidFill>
              </a:rPr>
              <a:t>,,Domnu’ nostru a fost un om deosebit. Îi scânteiau privirile şi era şi el mişcat când ne spunea despre mărirea strămoşilor.! </a:t>
            </a:r>
            <a:r>
              <a:rPr lang="en-US" altLang="en-US" sz="1600" b="0">
                <a:solidFill>
                  <a:srgbClr val="FF0000"/>
                </a:solidFill>
              </a:rPr>
              <a:t>[…]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1600" b="0">
                <a:solidFill>
                  <a:srgbClr val="FF0000"/>
                </a:solidFill>
              </a:rPr>
              <a:t>         Domnu’</a:t>
            </a:r>
            <a:r>
              <a:rPr lang="ro-RO" altLang="en-US" sz="1600" b="0">
                <a:solidFill>
                  <a:srgbClr val="FF0000"/>
                </a:solidFill>
              </a:rPr>
              <a:t> </a:t>
            </a:r>
            <a:r>
              <a:rPr lang="en-US" altLang="en-US" sz="1600" b="0">
                <a:solidFill>
                  <a:srgbClr val="FF0000"/>
                </a:solidFill>
              </a:rPr>
              <a:t>nostru ne-a </a:t>
            </a:r>
            <a:r>
              <a:rPr lang="ro-RO" altLang="en-US" sz="1600" b="0">
                <a:solidFill>
                  <a:srgbClr val="FF0000"/>
                </a:solidFill>
              </a:rPr>
              <a:t>învăţat rugăciuni, ne-a învăţat cântece care erau aşa de frumoase pentru copilăria şi sufletele noastre; ne-a învăţat să credem şi în alte lucruri, în trecutul şi vrednicia noastră</a:t>
            </a:r>
            <a:r>
              <a:rPr lang="en-US" altLang="en-US" sz="1600" b="0">
                <a:solidFill>
                  <a:srgbClr val="FF0000"/>
                </a:solidFill>
              </a:rPr>
              <a:t> […]; </a:t>
            </a:r>
            <a:r>
              <a:rPr lang="ro-RO" altLang="en-US" sz="1600" b="0">
                <a:solidFill>
                  <a:srgbClr val="FF0000"/>
                </a:solidFill>
              </a:rPr>
              <a:t>ne-a învăţat multe, de care aminte nu ne mai aducem,dar care au rămas în fundul sufletului ca seminţe bune ce au înflorit bogat mai târziu…”</a:t>
            </a:r>
          </a:p>
          <a:p>
            <a:pPr algn="just" eaLnBrk="1" hangingPunct="1">
              <a:spcBef>
                <a:spcPct val="50000"/>
              </a:spcBef>
            </a:pPr>
            <a:r>
              <a:rPr lang="ro-RO" altLang="en-US" sz="1400"/>
              <a:t>                                  Mihail Sadoveanu, </a:t>
            </a:r>
            <a:r>
              <a:rPr lang="ro-RO" altLang="en-US" sz="1600"/>
              <a:t>,,Domnu</a:t>
            </a:r>
            <a:r>
              <a:rPr lang="en-US" altLang="en-US" sz="1600"/>
              <a:t>‘ Trandafir</a:t>
            </a:r>
            <a:r>
              <a:rPr lang="ro-RO" altLang="en-US" sz="1600"/>
              <a:t>”</a:t>
            </a:r>
            <a:endParaRPr lang="en-US" altLang="en-US" sz="1600"/>
          </a:p>
        </p:txBody>
      </p:sp>
      <p:sp>
        <p:nvSpPr>
          <p:cNvPr id="5142" name="Text Box 22">
            <a:extLst>
              <a:ext uri="{FF2B5EF4-FFF2-40B4-BE49-F238E27FC236}">
                <a16:creationId xmlns:a16="http://schemas.microsoft.com/office/drawing/2014/main" xmlns="" id="{C03F84A2-CDA3-4D1D-87F7-34E39A7D8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044950"/>
            <a:ext cx="7064375" cy="2416175"/>
          </a:xfrm>
          <a:prstGeom prst="rect">
            <a:avLst/>
          </a:prstGeom>
          <a:pattFill prst="pct1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Monotype Corsiva" panose="03010101010201010101" pitchFamily="66" charset="0"/>
              </a:rPr>
              <a:t>    </a:t>
            </a:r>
            <a:r>
              <a:rPr lang="ro-RO" altLang="en-US" b="0">
                <a:latin typeface="Monotype Corsiva" panose="03010101010201010101" pitchFamily="66" charset="0"/>
              </a:rPr>
              <a:t>    </a:t>
            </a:r>
            <a:r>
              <a:rPr lang="en-US" altLang="en-US" b="0">
                <a:latin typeface="Monotype Corsiva" panose="03010101010201010101" pitchFamily="66" charset="0"/>
              </a:rPr>
              <a:t> </a:t>
            </a:r>
            <a:r>
              <a:rPr lang="en-US" altLang="en-US" sz="1400" b="0"/>
              <a:t>,,</a:t>
            </a:r>
            <a:r>
              <a:rPr lang="ro-RO" altLang="en-US" sz="1400" b="0"/>
              <a:t>Învăţătorul </a:t>
            </a:r>
            <a:r>
              <a:rPr lang="ro-RO" altLang="en-US" sz="1400" b="0">
                <a:solidFill>
                  <a:srgbClr val="33CC33"/>
                </a:solidFill>
              </a:rPr>
              <a:t>Basil Drăgoşescu</a:t>
            </a:r>
            <a:r>
              <a:rPr lang="ro-RO" altLang="en-US" sz="1400" b="0"/>
              <a:t> a intrat în clasă, aşteptat cu nerăbdare de elevi.</a:t>
            </a:r>
          </a:p>
          <a:p>
            <a:pPr eaLnBrk="1" hangingPunct="1">
              <a:spcBef>
                <a:spcPct val="50000"/>
              </a:spcBef>
            </a:pPr>
            <a:r>
              <a:rPr lang="ro-RO" altLang="en-US" sz="1400" b="0"/>
              <a:t>     -Vom face mai întâi lecţia de română. </a:t>
            </a:r>
            <a:r>
              <a:rPr lang="en-US" altLang="en-US" sz="1400" b="0"/>
              <a:t>[…]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 b="0"/>
              <a:t>     -Ascult</a:t>
            </a:r>
            <a:r>
              <a:rPr lang="ro-RO" altLang="en-US" sz="1400" b="0"/>
              <a:t>ă</a:t>
            </a:r>
            <a:r>
              <a:rPr lang="en-US" altLang="en-US" sz="1400" b="0"/>
              <a:t>, </a:t>
            </a:r>
            <a:r>
              <a:rPr lang="en-US" altLang="en-US" sz="1400" b="0">
                <a:solidFill>
                  <a:srgbClr val="33CC33"/>
                </a:solidFill>
              </a:rPr>
              <a:t>Caragiale</a:t>
            </a:r>
            <a:r>
              <a:rPr lang="en-US" altLang="en-US" sz="1400" b="0"/>
              <a:t>,</a:t>
            </a:r>
            <a:r>
              <a:rPr lang="ro-RO" altLang="en-US" sz="1400" b="0"/>
              <a:t> lămureşte-ne de ce ai scris aceeaşi idee în mai multe forme ?</a:t>
            </a:r>
          </a:p>
          <a:p>
            <a:pPr eaLnBrk="1" hangingPunct="1">
              <a:spcBef>
                <a:spcPct val="50000"/>
              </a:spcBef>
            </a:pPr>
            <a:r>
              <a:rPr lang="ro-RO" altLang="en-US" sz="1400" b="0"/>
              <a:t>      -Vedeţi, răspunse </a:t>
            </a:r>
            <a:r>
              <a:rPr lang="ro-RO" altLang="en-US" sz="1400" b="0">
                <a:solidFill>
                  <a:srgbClr val="33CC33"/>
                </a:solidFill>
              </a:rPr>
              <a:t>Caragiale</a:t>
            </a:r>
            <a:r>
              <a:rPr lang="ro-RO" altLang="en-US" sz="1400" b="0"/>
              <a:t> – eu mă silesc să strâng în cât mai puţine cuvinte gândurile mele.</a:t>
            </a:r>
            <a:r>
              <a:rPr lang="en-US" altLang="en-US" sz="1400" b="0"/>
              <a:t>.[…]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 b="0"/>
              <a:t>       </a:t>
            </a:r>
            <a:r>
              <a:rPr lang="ro-RO" altLang="en-US" sz="1400" b="0"/>
              <a:t>Şi învăţătorul </a:t>
            </a:r>
            <a:r>
              <a:rPr lang="ro-RO" altLang="en-US" sz="1400" b="0">
                <a:solidFill>
                  <a:srgbClr val="33CC33"/>
                </a:solidFill>
              </a:rPr>
              <a:t>Basil Drăgoşescu</a:t>
            </a:r>
            <a:r>
              <a:rPr lang="ro-RO" altLang="en-US" sz="1400" b="0"/>
              <a:t> îi întinse elevului </a:t>
            </a:r>
            <a:r>
              <a:rPr lang="ro-RO" altLang="en-US" sz="1400" b="0">
                <a:solidFill>
                  <a:srgbClr val="33CC33"/>
                </a:solidFill>
              </a:rPr>
              <a:t>Caragiale L.</a:t>
            </a:r>
            <a:r>
              <a:rPr lang="ro-RO" altLang="en-US" sz="1400" b="0"/>
              <a:t> </a:t>
            </a:r>
            <a:r>
              <a:rPr lang="ro-RO" altLang="en-US" sz="1400" b="0">
                <a:solidFill>
                  <a:srgbClr val="33CC33"/>
                </a:solidFill>
              </a:rPr>
              <a:t>Ion </a:t>
            </a:r>
            <a:r>
              <a:rPr lang="ro-RO" altLang="en-US" sz="1400" b="0"/>
              <a:t>caietul, pe pagina căruia scrisese cu creionul roşu un zece cât roata carului de mare. “</a:t>
            </a:r>
          </a:p>
          <a:p>
            <a:pPr eaLnBrk="1" hangingPunct="1">
              <a:spcBef>
                <a:spcPct val="50000"/>
              </a:spcBef>
            </a:pPr>
            <a:r>
              <a:rPr lang="ro-RO" altLang="en-US" sz="1400" b="0"/>
              <a:t>                                                           </a:t>
            </a:r>
            <a:r>
              <a:rPr lang="ro-RO" altLang="en-US" sz="1400"/>
              <a:t>Virgil Stoenescu, ,,Sârguinţa lui Iancu “</a:t>
            </a:r>
          </a:p>
        </p:txBody>
      </p:sp>
      <p:pic>
        <p:nvPicPr>
          <p:cNvPr id="6151" name="Picture 17" descr="https://cdn.dc5.ro/img-prod/1988031-0.jpeg">
            <a:extLst>
              <a:ext uri="{FF2B5EF4-FFF2-40B4-BE49-F238E27FC236}">
                <a16:creationId xmlns:a16="http://schemas.microsoft.com/office/drawing/2014/main" xmlns="" id="{FBE52673-2170-488E-88CE-24BDF92CD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3250"/>
            <a:ext cx="238125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nimBg="1"/>
      <p:bldP spid="51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xmlns="" id="{30D48D1C-9C19-42B4-9C33-0EDF28D40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5830888" cy="3540125"/>
          </a:xfrm>
          <a:prstGeom prst="rect">
            <a:avLst/>
          </a:prstGeom>
          <a:solidFill>
            <a:srgbClr val="FFC000">
              <a:alpha val="5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600" b="0" i="1"/>
              <a:t>Pedagogul:</a:t>
            </a:r>
            <a:r>
              <a:rPr lang="ro-RO" altLang="en-US" sz="1600" b="0"/>
              <a:t> No! ce-i grămakica?</a:t>
            </a:r>
            <a:br>
              <a:rPr lang="ro-RO" altLang="en-US" sz="1600" b="0"/>
            </a:br>
            <a:r>
              <a:rPr lang="ro-RO" altLang="en-US" sz="1600" b="0" i="1"/>
              <a:t>Şcolerul:</a:t>
            </a:r>
            <a:r>
              <a:rPr lang="ro-RO" altLang="en-US" sz="1600" b="0"/>
              <a:t> Grămakica iaste...</a:t>
            </a:r>
            <a:br>
              <a:rPr lang="ro-RO" altLang="en-US" sz="1600" b="0"/>
            </a:br>
            <a:r>
              <a:rPr lang="ro-RO" altLang="en-US" sz="1600" b="0" i="1"/>
              <a:t>Pedagogul:</a:t>
            </a:r>
            <a:r>
              <a:rPr lang="ro-RO" altLang="en-US" sz="1600" b="0"/>
              <a:t> No că-z ce iaşte? că-z doar nu iaşte vun lucru mare.</a:t>
            </a:r>
            <a:br>
              <a:rPr lang="ro-RO" altLang="en-US" sz="1600" b="0"/>
            </a:br>
            <a:r>
              <a:rPr lang="ro-RO" altLang="en-US" sz="1600" b="0"/>
              <a:t>Şcolerul numai apoi se răculeje şi răspunghe: grămakica iaşte o ştiinţă ghespre cum lucră limba şi lejile mai apoi la cari se supune aceea lucrare, ghin toake punturile ghe veghere.</a:t>
            </a:r>
            <a:br>
              <a:rPr lang="ro-RO" altLang="en-US" sz="1600" b="0"/>
            </a:br>
            <a:r>
              <a:rPr lang="ro-RO" altLang="en-US" sz="1600" b="0" i="1"/>
              <a:t>Pedagogul:</a:t>
            </a:r>
            <a:r>
              <a:rPr lang="ro-RO" altLang="en-US" sz="1600" b="0"/>
              <a:t> Bravo, mă! prostovane! (îi zic aşe doară nu spre admoniţiune, ci spre înghemn şi încurajare). No, acuma, spune-ne tu numai cum se împart substankivele? Şcolerul, la întrebarea aceasta a mea doară, musai să răspunză, neţăsare, amăsurat priceperii şi răţiunii sale:</a:t>
            </a:r>
            <a:br>
              <a:rPr lang="ro-RO" altLang="en-US" sz="1600" b="0"/>
            </a:br>
            <a:r>
              <a:rPr lang="ro-RO" altLang="en-US" sz="1600" b="0" i="1"/>
              <a:t>Şcolerul:</a:t>
            </a:r>
            <a:r>
              <a:rPr lang="ro-RO" altLang="en-US" sz="1600" b="0"/>
              <a:t> În substankive care se văd şi substankive cari nu se văd - reşpeckive concreke şi abstracke!</a:t>
            </a:r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xmlns="" id="{CBF8E608-5E0C-41C8-82A9-BF3333E35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876675"/>
            <a:ext cx="5870575" cy="2800350"/>
          </a:xfrm>
          <a:prstGeom prst="rect">
            <a:avLst/>
          </a:prstGeom>
          <a:solidFill>
            <a:srgbClr val="FF3300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600" b="0" i="1"/>
              <a:t>Profesorul:</a:t>
            </a:r>
            <a:r>
              <a:rPr lang="ro-RO" altLang="en-US" sz="1600" b="0"/>
              <a:t> Mă! prostovane! tu ala ghe colo... Spune-ne tu doară: ce iaşte fiinţă şi ce iaşte lucru, mă?</a:t>
            </a:r>
            <a:br>
              <a:rPr lang="ro-RO" altLang="en-US" sz="1600" b="0"/>
            </a:br>
            <a:r>
              <a:rPr lang="ro-RO" altLang="en-US" sz="1600" b="0" i="1"/>
              <a:t>Elevul: </a:t>
            </a:r>
            <a:r>
              <a:rPr lang="ro-RO" altLang="en-US" sz="1600" b="0"/>
              <a:t>Lucrul, dom'le, este care nu mişcă, şi fiinţă pentru că mişcă!</a:t>
            </a:r>
            <a:br>
              <a:rPr lang="ro-RO" altLang="en-US" sz="1600" b="0"/>
            </a:br>
            <a:r>
              <a:rPr lang="ro-RO" altLang="en-US" sz="1600" b="0" i="1"/>
              <a:t>Profesorul:</a:t>
            </a:r>
            <a:r>
              <a:rPr lang="ro-RO" altLang="en-US" sz="1600" b="0"/>
              <a:t> No! dar ornicul meu... prostule! fiinţă-i ori lucru?</a:t>
            </a:r>
            <a:br>
              <a:rPr lang="ro-RO" altLang="en-US" sz="1600" b="0"/>
            </a:br>
            <a:r>
              <a:rPr lang="ro-RO" altLang="en-US" sz="1600" b="0" i="1"/>
              <a:t>Elevul:</a:t>
            </a:r>
            <a:r>
              <a:rPr lang="ro-RO" altLang="en-US" sz="1600" b="0"/>
              <a:t> E lucru, dom'le!</a:t>
            </a:r>
            <a:br>
              <a:rPr lang="ro-RO" altLang="en-US" sz="1600" b="0"/>
            </a:br>
            <a:r>
              <a:rPr lang="ro-RO" altLang="en-US" sz="1600" b="0" i="1"/>
              <a:t>Profesorul:</a:t>
            </a:r>
            <a:r>
              <a:rPr lang="ro-RO" altLang="en-US" sz="1600" b="0"/>
              <a:t> Că'z doar mişcă, mă! auzi-l! (bagă ceasul în urechea elevului).</a:t>
            </a:r>
            <a:br>
              <a:rPr lang="ro-RO" altLang="en-US" sz="1600" b="0"/>
            </a:br>
            <a:r>
              <a:rPr lang="ro-RO" altLang="en-US" sz="1600" b="0" i="1"/>
              <a:t>Elevul</a:t>
            </a:r>
            <a:r>
              <a:rPr lang="ro-RO" altLang="en-US" sz="1600" b="0"/>
              <a:t> (ferindu-se): Da, dar dacă nu-l întoarcem, nu mişcă.</a:t>
            </a:r>
            <a:br>
              <a:rPr lang="ro-RO" altLang="en-US" sz="1600" b="0"/>
            </a:br>
            <a:r>
              <a:rPr lang="ro-RO" altLang="en-US" sz="1600" b="0" i="1"/>
              <a:t>Profesorul</a:t>
            </a:r>
            <a:r>
              <a:rPr lang="ro-RO" altLang="en-US" sz="1600" b="0"/>
              <a:t> (satisfăcut): Bravo! (cătră domnul inspector:) Ş-apoi doar ăsta-i ghintre cei meghiocri... </a:t>
            </a:r>
            <a:endParaRPr lang="ro-RO" altLang="en-US" sz="1600"/>
          </a:p>
        </p:txBody>
      </p:sp>
      <p:pic>
        <p:nvPicPr>
          <p:cNvPr id="7172" name="Picture 9">
            <a:extLst>
              <a:ext uri="{FF2B5EF4-FFF2-40B4-BE49-F238E27FC236}">
                <a16:creationId xmlns:a16="http://schemas.microsoft.com/office/drawing/2014/main" xmlns="" id="{0DB894DB-C4F2-42C3-B029-9F0C77035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52400"/>
            <a:ext cx="260985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>
            <a:extLst>
              <a:ext uri="{FF2B5EF4-FFF2-40B4-BE49-F238E27FC236}">
                <a16:creationId xmlns:a16="http://schemas.microsoft.com/office/drawing/2014/main" xmlns="" id="{01470BCB-22CE-4551-9C24-B0B7E56E1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09550"/>
            <a:ext cx="5181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en-US"/>
              <a:t>DĂSCĂLIȚA</a:t>
            </a:r>
            <a:endParaRPr lang="ro-RO" altLang="en-US"/>
          </a:p>
          <a:p>
            <a:pPr eaLnBrk="1" hangingPunct="1"/>
            <a:r>
              <a:rPr lang="ro-RO" altLang="en-US"/>
              <a:t>                                   d</a:t>
            </a:r>
            <a:r>
              <a:rPr lang="it-IT" altLang="en-US"/>
              <a:t>e OCTAVIAN GOGA</a:t>
            </a:r>
            <a:endParaRPr lang="ro-RO" altLang="en-US"/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xmlns="" id="{B4F0CBDE-7351-46BA-A7F4-79CD2C577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1493838"/>
            <a:ext cx="328295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10">
            <a:extLst>
              <a:ext uri="{FF2B5EF4-FFF2-40B4-BE49-F238E27FC236}">
                <a16:creationId xmlns:a16="http://schemas.microsoft.com/office/drawing/2014/main" xmlns="" id="{1B4BCCC8-FFB3-4C7A-9F32-D78357357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"/>
            <a:ext cx="3581400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1100"/>
              <a:t/>
            </a:r>
            <a:br>
              <a:rPr lang="vi-VN" altLang="en-US" sz="1100"/>
            </a:br>
            <a:r>
              <a:rPr lang="vi-VN" altLang="en-US" sz="1100"/>
              <a:t/>
            </a:r>
            <a:br>
              <a:rPr lang="vi-VN" altLang="en-US" sz="1100"/>
            </a:br>
            <a:r>
              <a:rPr lang="vi-VN" altLang="en-US" sz="1400"/>
              <a:t>Când, tremurându-şi jalea şi sfiala,</a:t>
            </a:r>
            <a:br>
              <a:rPr lang="vi-VN" altLang="en-US" sz="1400"/>
            </a:br>
            <a:r>
              <a:rPr lang="vi-VN" altLang="en-US" sz="1400"/>
              <a:t>Un cânt pribeag îmbrăţişează firea,</a:t>
            </a:r>
            <a:br>
              <a:rPr lang="vi-VN" altLang="en-US" sz="1400"/>
            </a:br>
            <a:r>
              <a:rPr lang="vi-VN" altLang="en-US" sz="1400"/>
              <a:t>Şi-un trandafir crescut în umbră moare,</a:t>
            </a:r>
            <a:br>
              <a:rPr lang="vi-VN" altLang="en-US" sz="1400"/>
            </a:br>
            <a:r>
              <a:rPr lang="vi-VN" altLang="en-US" sz="1400"/>
              <a:t>Şi soare nu-i să-i plângă risipirea,</a:t>
            </a:r>
            <a:br>
              <a:rPr lang="vi-VN" altLang="en-US" sz="1400"/>
            </a:br>
            <a:r>
              <a:rPr lang="vi-VN" altLang="en-US" sz="1400"/>
              <a:t>Eu plâng atunci, căci tu-mi răsai în zare,</a:t>
            </a:r>
            <a:br>
              <a:rPr lang="vi-VN" altLang="en-US" sz="1400"/>
            </a:br>
            <a:r>
              <a:rPr lang="vi-VN" altLang="en-US" sz="1400"/>
              <a:t>A vremii noastre dreaptă muceniţă,</a:t>
            </a:r>
            <a:br>
              <a:rPr lang="vi-VN" altLang="en-US" sz="1400"/>
            </a:br>
            <a:r>
              <a:rPr lang="vi-VN" altLang="en-US" sz="1400"/>
              <a:t>Copil blajin, cuminte prea devreme,</a:t>
            </a:r>
            <a:br>
              <a:rPr lang="vi-VN" altLang="en-US" sz="1400"/>
            </a:br>
            <a:r>
              <a:rPr lang="vi-VN" altLang="en-US" sz="1400"/>
              <a:t>Sfielnică, bălaie dăscăliţă.</a:t>
            </a:r>
            <a:br>
              <a:rPr lang="vi-VN" altLang="en-US" sz="1400"/>
            </a:br>
            <a:r>
              <a:rPr lang="vi-VN" altLang="en-US" sz="1400"/>
              <a:t/>
            </a:r>
            <a:br>
              <a:rPr lang="vi-VN" altLang="en-US" sz="1400"/>
            </a:br>
            <a:r>
              <a:rPr lang="vi-VN" altLang="en-US" sz="1400"/>
              <a:t>Ca strălucirea ochilor tăi limpezi,</a:t>
            </a:r>
            <a:br>
              <a:rPr lang="vi-VN" altLang="en-US" sz="1400"/>
            </a:br>
            <a:r>
              <a:rPr lang="vi-VN" altLang="en-US" sz="1400"/>
              <a:t>Poveste nu-i mai jalnic povestită,</a:t>
            </a:r>
            <a:br>
              <a:rPr lang="vi-VN" altLang="en-US" sz="1400"/>
            </a:br>
            <a:r>
              <a:rPr lang="vi-VN" altLang="en-US" sz="1400"/>
              <a:t>Tu eşti din leagăn soră cu sfiala,</a:t>
            </a:r>
            <a:br>
              <a:rPr lang="vi-VN" altLang="en-US" sz="1400"/>
            </a:br>
            <a:r>
              <a:rPr lang="vi-VN" altLang="en-US" sz="1400"/>
              <a:t>Pe buza ta n-a tremurat ispită.</a:t>
            </a:r>
            <a:br>
              <a:rPr lang="vi-VN" altLang="en-US" sz="1400"/>
            </a:br>
            <a:r>
              <a:rPr lang="vi-VN" altLang="en-US" sz="1400"/>
              <a:t>Cununa ta de zile şi de visuri</a:t>
            </a:r>
            <a:br>
              <a:rPr lang="vi-VN" altLang="en-US" sz="1400"/>
            </a:br>
            <a:r>
              <a:rPr lang="vi-VN" altLang="en-US" sz="1400"/>
              <a:t>Au împletit-o rele ursitoare,</a:t>
            </a:r>
            <a:br>
              <a:rPr lang="vi-VN" altLang="en-US" sz="1400"/>
            </a:br>
            <a:r>
              <a:rPr lang="vi-VN" altLang="en-US" sz="1400"/>
              <a:t>Ca fruntea ta nu-i frunte de zăpadă,</a:t>
            </a:r>
            <a:br>
              <a:rPr lang="vi-VN" altLang="en-US" sz="1400"/>
            </a:br>
            <a:r>
              <a:rPr lang="vi-VN" altLang="en-US" sz="1400"/>
              <a:t>Şi mână nu-i atâtea ştiutoare.</a:t>
            </a:r>
            <a:br>
              <a:rPr lang="vi-VN" altLang="en-US" sz="1400"/>
            </a:br>
            <a:r>
              <a:rPr lang="vi-VN" altLang="en-US" sz="1400"/>
              <a:t/>
            </a:r>
            <a:br>
              <a:rPr lang="vi-VN" altLang="en-US" sz="1400"/>
            </a:br>
            <a:r>
              <a:rPr lang="vi-VN" altLang="en-US" sz="1400"/>
              <a:t>Moşnegi, ceteţi ai cărţilor din strană,</a:t>
            </a:r>
            <a:br>
              <a:rPr lang="vi-VN" altLang="en-US" sz="1400"/>
            </a:br>
            <a:r>
              <a:rPr lang="vi-VN" altLang="en-US" sz="1400"/>
              <a:t>Din graiul tău culeg învăţătură,</a:t>
            </a:r>
            <a:br>
              <a:rPr lang="vi-VN" altLang="en-US" sz="1400"/>
            </a:br>
            <a:r>
              <a:rPr lang="vi-VN" altLang="en-US" sz="1400"/>
              <a:t>E scrisă parcă-n zâmbetele tale</a:t>
            </a:r>
            <a:br>
              <a:rPr lang="vi-VN" altLang="en-US" sz="1400"/>
            </a:br>
            <a:r>
              <a:rPr lang="vi-VN" altLang="en-US" sz="1400"/>
              <a:t>Seninătatea slovei din scriptură.</a:t>
            </a:r>
            <a:br>
              <a:rPr lang="vi-VN" altLang="en-US" sz="1400"/>
            </a:br>
            <a:r>
              <a:rPr lang="vi-VN" altLang="en-US" sz="1400"/>
              <a:t>În barba lor, căruntă ca amurgul,</a:t>
            </a:r>
            <a:br>
              <a:rPr lang="vi-VN" altLang="en-US" sz="1400"/>
            </a:br>
            <a:r>
              <a:rPr lang="vi-VN" altLang="en-US" sz="1400"/>
              <a:t>Ei strâng prinosul lacrimilor sfinte,</a:t>
            </a:r>
            <a:br>
              <a:rPr lang="vi-VN" altLang="en-US" sz="1400"/>
            </a:br>
            <a:r>
              <a:rPr lang="vi-VN" altLang="en-US" sz="1400"/>
              <a:t>Căci văd aievea întrupat ceaslovul</a:t>
            </a:r>
            <a:br>
              <a:rPr lang="vi-VN" altLang="en-US" sz="1400"/>
            </a:br>
            <a:r>
              <a:rPr lang="vi-VN" altLang="en-US" sz="1400"/>
              <a:t>În vorba ta domoală şi cuminte.</a:t>
            </a:r>
            <a:br>
              <a:rPr lang="vi-VN" altLang="en-US" sz="1400"/>
            </a:br>
            <a:r>
              <a:rPr lang="vi-VN" altLang="en-US" sz="1400"/>
              <a:t/>
            </a:r>
            <a:br>
              <a:rPr lang="vi-VN" altLang="en-US" sz="1400"/>
            </a:br>
            <a:endParaRPr lang="vi-VN" altLang="en-US" sz="1400"/>
          </a:p>
        </p:txBody>
      </p:sp>
      <p:sp>
        <p:nvSpPr>
          <p:cNvPr id="8197" name="Rectangle 11">
            <a:extLst>
              <a:ext uri="{FF2B5EF4-FFF2-40B4-BE49-F238E27FC236}">
                <a16:creationId xmlns:a16="http://schemas.microsoft.com/office/drawing/2014/main" xmlns="" id="{0A08367D-EE6A-455A-B75E-364B5CFE3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917575"/>
            <a:ext cx="35814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1400"/>
              <a:t>La tine vin nevestele să-şi plângă</a:t>
            </a:r>
            <a:br>
              <a:rPr lang="vi-VN" altLang="en-US" sz="1400"/>
            </a:br>
            <a:r>
              <a:rPr lang="vi-VN" altLang="en-US" sz="1400"/>
              <a:t>Feciorii duşi în slujbă la-mpăratul,</a:t>
            </a:r>
            <a:br>
              <a:rPr lang="vi-VN" altLang="en-US" sz="1400"/>
            </a:br>
            <a:r>
              <a:rPr lang="vi-VN" altLang="en-US" sz="1400"/>
              <a:t>Şi tu ascunzi o lacrimă-ntre slove,</a:t>
            </a:r>
            <a:br>
              <a:rPr lang="vi-VN" altLang="en-US" sz="1400"/>
            </a:br>
            <a:r>
              <a:rPr lang="vi-VN" altLang="en-US" sz="1400"/>
              <a:t>În alte ţări când le trimiţi oftatul...</a:t>
            </a:r>
            <a:br>
              <a:rPr lang="vi-VN" altLang="en-US" sz="1400"/>
            </a:br>
            <a:r>
              <a:rPr lang="vi-VN" altLang="en-US" sz="1400"/>
              <a:t>Şi fete vin, să le-nfloreşti altiţa,</a:t>
            </a:r>
            <a:br>
              <a:rPr lang="vi-VN" altLang="en-US" sz="1400"/>
            </a:br>
            <a:r>
              <a:rPr lang="vi-VN" altLang="en-US" sz="1400"/>
              <a:t>La pragul tău e plină ulicioara,</a:t>
            </a:r>
            <a:br>
              <a:rPr lang="vi-VN" altLang="en-US" sz="1400"/>
            </a:br>
            <a:r>
              <a:rPr lang="vi-VN" altLang="en-US" sz="1400"/>
              <a:t>Şi fetele îşi şopotesc în taină:</a:t>
            </a:r>
            <a:br>
              <a:rPr lang="vi-VN" altLang="en-US" sz="1400"/>
            </a:br>
            <a:r>
              <a:rPr lang="vi-VN" altLang="en-US" sz="1400"/>
              <a:t>"Ce mâini frumoase are domnişoara! "</a:t>
            </a:r>
          </a:p>
          <a:p>
            <a:pPr eaLnBrk="1" hangingPunct="1"/>
            <a:endParaRPr lang="ro-RO" altLang="en-US" sz="1400"/>
          </a:p>
          <a:p>
            <a:pPr eaLnBrk="1" hangingPunct="1"/>
            <a:r>
              <a:rPr lang="ro-RO" altLang="en-US" sz="1400"/>
              <a:t>.</a:t>
            </a:r>
            <a:r>
              <a:rPr lang="vi-VN" altLang="en-US" sz="1400"/>
              <a:t>.. Aşa, grijind copiii altor mame,</a:t>
            </a:r>
            <a:br>
              <a:rPr lang="vi-VN" altLang="en-US" sz="1400"/>
            </a:br>
            <a:r>
              <a:rPr lang="vi-VN" altLang="en-US" sz="1400"/>
              <a:t>Te stingi zâmbind în calea ta, fecioară,</a:t>
            </a:r>
            <a:br>
              <a:rPr lang="vi-VN" altLang="en-US" sz="1400"/>
            </a:br>
            <a:r>
              <a:rPr lang="vi-VN" altLang="en-US" sz="1400"/>
              <a:t>Iar căpătâiul somnului tău vitreg</a:t>
            </a:r>
            <a:br>
              <a:rPr lang="vi-VN" altLang="en-US" sz="1400"/>
            </a:br>
            <a:r>
              <a:rPr lang="vi-VN" altLang="en-US" sz="1400"/>
              <a:t>De-un vis deşert zadarnic se-nfioară.</a:t>
            </a:r>
            <a:br>
              <a:rPr lang="vi-VN" altLang="en-US" sz="1400"/>
            </a:br>
            <a:r>
              <a:rPr lang="vi-VN" altLang="en-US" sz="1400"/>
              <a:t>Tu parc-auzi cum picură la geamuri</a:t>
            </a:r>
            <a:br>
              <a:rPr lang="vi-VN" altLang="en-US" sz="1400"/>
            </a:br>
            <a:r>
              <a:rPr lang="vi-VN" altLang="en-US" sz="1400"/>
              <a:t>Un ciripit de pui de rândunică</a:t>
            </a:r>
            <a:br>
              <a:rPr lang="vi-VN" altLang="en-US" sz="1400"/>
            </a:br>
            <a:r>
              <a:rPr lang="vi-VN" altLang="en-US" sz="1400"/>
              <a:t>Şi-un gând răzleţ îţi înfierbântă tâmpla,</a:t>
            </a:r>
            <a:br>
              <a:rPr lang="vi-VN" altLang="en-US" sz="1400"/>
            </a:br>
            <a:r>
              <a:rPr lang="vi-VN" altLang="en-US" sz="1400"/>
              <a:t>Cu tine-adoarme-o dulce, sfântă frică.</a:t>
            </a:r>
            <a:br>
              <a:rPr lang="vi-VN" altLang="en-US" sz="1400"/>
            </a:br>
            <a:r>
              <a:rPr lang="vi-VN" altLang="en-US" sz="1400"/>
              <a:t/>
            </a:r>
            <a:br>
              <a:rPr lang="vi-VN" altLang="en-US" sz="1400"/>
            </a:br>
            <a:r>
              <a:rPr lang="vi-VN" altLang="en-US" sz="1400"/>
              <a:t>Sfios, amurgul toamnei mohorâte</a:t>
            </a:r>
            <a:br>
              <a:rPr lang="vi-VN" altLang="en-US" sz="1400"/>
            </a:br>
            <a:r>
              <a:rPr lang="vi-VN" altLang="en-US" sz="1400"/>
              <a:t>Îşi mişcă-ncet podoaba lui bolnavă,</a:t>
            </a:r>
            <a:br>
              <a:rPr lang="vi-VN" altLang="en-US" sz="1400"/>
            </a:br>
            <a:r>
              <a:rPr lang="vi-VN" altLang="en-US" sz="1400"/>
              <a:t>Ca din cădelniţi fumul de tămâie,</a:t>
            </a:r>
            <a:br>
              <a:rPr lang="vi-VN" altLang="en-US" sz="1400"/>
            </a:br>
            <a:r>
              <a:rPr lang="vi-VN" altLang="en-US" sz="1400"/>
              <a:t>Prelung se zbate frunza din dumbravă.</a:t>
            </a:r>
            <a:br>
              <a:rPr lang="vi-VN" altLang="en-US" sz="1400"/>
            </a:br>
            <a:r>
              <a:rPr lang="vi-VN" altLang="en-US" sz="1400"/>
              <a:t>Tu stai în prag, şi din frăgar o frunză</a:t>
            </a:r>
            <a:br>
              <a:rPr lang="vi-VN" altLang="en-US" sz="1400"/>
            </a:br>
            <a:r>
              <a:rPr lang="vi-VN" altLang="en-US" sz="1400"/>
              <a:t>La sânul tău s-a coborât să moară,</a:t>
            </a:r>
            <a:br>
              <a:rPr lang="vi-VN" altLang="en-US" sz="1400"/>
            </a:br>
            <a:r>
              <a:rPr lang="vi-VN" altLang="en-US" sz="1400"/>
              <a:t>Iar vântul spune crengilor plecate</a:t>
            </a:r>
            <a:br>
              <a:rPr lang="vi-VN" altLang="en-US" sz="1400"/>
            </a:br>
            <a:r>
              <a:rPr lang="vi-VN" altLang="en-US" sz="1400"/>
              <a:t>Povestea ta, frumoasă domnişoară...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6">
            <a:extLst>
              <a:ext uri="{FF2B5EF4-FFF2-40B4-BE49-F238E27FC236}">
                <a16:creationId xmlns:a16="http://schemas.microsoft.com/office/drawing/2014/main" xmlns="" id="{01006571-3FD9-46F7-9FCE-759FC527D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5750"/>
            <a:ext cx="57912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Scrisoare învăţătorului meu</a:t>
            </a:r>
            <a:endParaRPr lang="en-US" altLang="en-US" sz="2400">
              <a:effectLst>
                <a:outerShdw blurRad="38100" dist="38100" dir="2700000" algn="tl">
                  <a:srgbClr val="FFFFFF"/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 eaLnBrk="1" hangingPunct="1"/>
            <a:r>
              <a:rPr lang="ro-RO" altLang="en-US" sz="2400">
                <a:solidFill>
                  <a:srgbClr val="FF3300"/>
                </a:solidFill>
                <a:latin typeface="Monotype Corsiva" panose="03010101010201010101" pitchFamily="66" charset="0"/>
              </a:rPr>
              <a:t>                          de Petre Ghelmez</a:t>
            </a:r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xmlns="" id="{44845FB2-791E-46CD-8B09-AF96CE194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82725"/>
            <a:ext cx="3014663" cy="2554288"/>
          </a:xfrm>
          <a:prstGeom prst="rect">
            <a:avLst/>
          </a:prstGeom>
          <a:solidFill>
            <a:srgbClr val="92D050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2000" b="0">
                <a:solidFill>
                  <a:srgbClr val="FF6600"/>
                </a:solidFill>
              </a:rPr>
              <a:t>Afară-i noapte albă</a:t>
            </a:r>
            <a:endParaRPr lang="en-US" altLang="en-US" sz="2000" b="0">
              <a:solidFill>
                <a:srgbClr val="FF6600"/>
              </a:solidFill>
            </a:endParaRPr>
          </a:p>
          <a:p>
            <a:pPr eaLnBrk="1" hangingPunct="1"/>
            <a:r>
              <a:rPr lang="ro-RO" altLang="en-US" sz="2000" b="0">
                <a:solidFill>
                  <a:srgbClr val="FF6600"/>
                </a:solidFill>
              </a:rPr>
              <a:t>cu lună arzătoare,</a:t>
            </a:r>
            <a:endParaRPr lang="en-US" altLang="en-US" sz="2000" b="0">
              <a:solidFill>
                <a:srgbClr val="FF6600"/>
              </a:solidFill>
            </a:endParaRPr>
          </a:p>
          <a:p>
            <a:pPr eaLnBrk="1" hangingPunct="1"/>
            <a:r>
              <a:rPr lang="ro-RO" altLang="en-US" sz="2000" b="0">
                <a:solidFill>
                  <a:srgbClr val="FF6600"/>
                </a:solidFill>
              </a:rPr>
              <a:t>eu vorbelor alese</a:t>
            </a:r>
            <a:endParaRPr lang="en-US" altLang="en-US" sz="2000" b="0">
              <a:solidFill>
                <a:srgbClr val="FF6600"/>
              </a:solidFill>
            </a:endParaRPr>
          </a:p>
          <a:p>
            <a:pPr eaLnBrk="1" hangingPunct="1"/>
            <a:r>
              <a:rPr lang="ro-RO" altLang="en-US" sz="2000" b="0">
                <a:solidFill>
                  <a:srgbClr val="FF6600"/>
                </a:solidFill>
              </a:rPr>
              <a:t>le-ncerc în taină cheia,</a:t>
            </a:r>
            <a:endParaRPr lang="en-US" altLang="en-US" sz="2000" b="0">
              <a:solidFill>
                <a:srgbClr val="FF6600"/>
              </a:solidFill>
            </a:endParaRPr>
          </a:p>
          <a:p>
            <a:pPr eaLnBrk="1" hangingPunct="1"/>
            <a:r>
              <a:rPr lang="ro-RO" altLang="en-US" sz="2000" b="0">
                <a:solidFill>
                  <a:srgbClr val="FF6600"/>
                </a:solidFill>
              </a:rPr>
              <a:t>şi scriu scrisoarea asta </a:t>
            </a:r>
            <a:endParaRPr lang="en-US" altLang="en-US" sz="2000" b="0">
              <a:solidFill>
                <a:srgbClr val="FF6600"/>
              </a:solidFill>
            </a:endParaRPr>
          </a:p>
          <a:p>
            <a:pPr eaLnBrk="1" hangingPunct="1"/>
            <a:r>
              <a:rPr lang="ro-RO" altLang="en-US" sz="2000" b="0">
                <a:solidFill>
                  <a:srgbClr val="FF6600"/>
                </a:solidFill>
              </a:rPr>
              <a:t>întâia mea scrisoare,</a:t>
            </a:r>
            <a:endParaRPr lang="en-US" altLang="en-US" sz="2000" b="0">
              <a:solidFill>
                <a:srgbClr val="FF6600"/>
              </a:solidFill>
            </a:endParaRPr>
          </a:p>
          <a:p>
            <a:pPr eaLnBrk="1" hangingPunct="1"/>
            <a:r>
              <a:rPr lang="ro-RO" altLang="en-US" sz="2000" b="0">
                <a:solidFill>
                  <a:srgbClr val="FF6600"/>
                </a:solidFill>
              </a:rPr>
              <a:t>elevul dumneavoastră,</a:t>
            </a:r>
            <a:endParaRPr lang="en-US" altLang="en-US" sz="2000" b="0">
              <a:solidFill>
                <a:srgbClr val="FF6600"/>
              </a:solidFill>
            </a:endParaRPr>
          </a:p>
          <a:p>
            <a:pPr eaLnBrk="1" hangingPunct="1"/>
            <a:r>
              <a:rPr lang="ro-RO" altLang="en-US" sz="2000" b="0">
                <a:solidFill>
                  <a:srgbClr val="FF6600"/>
                </a:solidFill>
              </a:rPr>
              <a:t>timid, din banca treia.</a:t>
            </a:r>
            <a:r>
              <a:rPr lang="ro-RO" altLang="en-US" sz="2000" b="0"/>
              <a:t> </a:t>
            </a:r>
          </a:p>
        </p:txBody>
      </p:sp>
      <p:sp>
        <p:nvSpPr>
          <p:cNvPr id="33800" name="Rectangle 8">
            <a:extLst>
              <a:ext uri="{FF2B5EF4-FFF2-40B4-BE49-F238E27FC236}">
                <a16:creationId xmlns:a16="http://schemas.microsoft.com/office/drawing/2014/main" xmlns="" id="{73B7B19D-A140-4CA1-B987-C007B258F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2914650" cy="2289175"/>
          </a:xfrm>
          <a:prstGeom prst="rect">
            <a:avLst/>
          </a:prstGeom>
          <a:solidFill>
            <a:srgbClr val="FFFF00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b="0">
                <a:solidFill>
                  <a:srgbClr val="339933"/>
                </a:solidFill>
              </a:rPr>
              <a:t>Mirare nu vă pindă!</a:t>
            </a:r>
            <a:endParaRPr lang="en-US" altLang="en-US" b="0">
              <a:solidFill>
                <a:srgbClr val="339933"/>
              </a:solidFill>
            </a:endParaRPr>
          </a:p>
          <a:p>
            <a:pPr eaLnBrk="1" hangingPunct="1"/>
            <a:r>
              <a:rPr lang="ro-RO" altLang="en-US" b="0">
                <a:solidFill>
                  <a:srgbClr val="339933"/>
                </a:solidFill>
              </a:rPr>
              <a:t>Aşa mă simt eu bine, </a:t>
            </a:r>
            <a:endParaRPr lang="en-US" altLang="en-US" b="0">
              <a:solidFill>
                <a:srgbClr val="339933"/>
              </a:solidFill>
            </a:endParaRPr>
          </a:p>
          <a:p>
            <a:pPr eaLnBrk="1" hangingPunct="1"/>
            <a:r>
              <a:rPr lang="ro-RO" altLang="en-US" b="0">
                <a:solidFill>
                  <a:srgbClr val="339933"/>
                </a:solidFill>
              </a:rPr>
              <a:t>să vă vorbesc în şoaptă,</a:t>
            </a:r>
            <a:endParaRPr lang="en-US" altLang="en-US" b="0">
              <a:solidFill>
                <a:srgbClr val="339933"/>
              </a:solidFill>
            </a:endParaRPr>
          </a:p>
          <a:p>
            <a:pPr eaLnBrk="1" hangingPunct="1"/>
            <a:r>
              <a:rPr lang="ro-RO" altLang="en-US" b="0">
                <a:solidFill>
                  <a:srgbClr val="339933"/>
                </a:solidFill>
              </a:rPr>
              <a:t>ca unui bun părinte;</a:t>
            </a:r>
            <a:endParaRPr lang="en-US" altLang="en-US" b="0">
              <a:solidFill>
                <a:srgbClr val="339933"/>
              </a:solidFill>
            </a:endParaRPr>
          </a:p>
          <a:p>
            <a:pPr eaLnBrk="1" hangingPunct="1"/>
            <a:r>
              <a:rPr lang="ro-RO" altLang="en-US" b="0">
                <a:solidFill>
                  <a:srgbClr val="339933"/>
                </a:solidFill>
              </a:rPr>
              <a:t>doar braţul dumneavoastră</a:t>
            </a:r>
            <a:endParaRPr lang="en-US" altLang="en-US" b="0">
              <a:solidFill>
                <a:srgbClr val="339933"/>
              </a:solidFill>
            </a:endParaRPr>
          </a:p>
          <a:p>
            <a:pPr eaLnBrk="1" hangingPunct="1"/>
            <a:r>
              <a:rPr lang="ro-RO" altLang="en-US" b="0">
                <a:solidFill>
                  <a:srgbClr val="339933"/>
                </a:solidFill>
              </a:rPr>
              <a:t>a fost atunci cu mine</a:t>
            </a:r>
            <a:endParaRPr lang="en-US" altLang="en-US" b="0">
              <a:solidFill>
                <a:srgbClr val="339933"/>
              </a:solidFill>
            </a:endParaRPr>
          </a:p>
          <a:p>
            <a:pPr eaLnBrk="1" hangingPunct="1"/>
            <a:r>
              <a:rPr lang="ro-RO" altLang="en-US" b="0">
                <a:solidFill>
                  <a:srgbClr val="339933"/>
                </a:solidFill>
              </a:rPr>
              <a:t>când nu ştiam, din slove,</a:t>
            </a:r>
            <a:endParaRPr lang="en-US" altLang="en-US" b="0">
              <a:solidFill>
                <a:srgbClr val="339933"/>
              </a:solidFill>
            </a:endParaRPr>
          </a:p>
          <a:p>
            <a:pPr eaLnBrk="1" hangingPunct="1"/>
            <a:r>
              <a:rPr lang="ro-RO" altLang="en-US" b="0">
                <a:solidFill>
                  <a:srgbClr val="339933"/>
                </a:solidFill>
              </a:rPr>
              <a:t>să împletesc cuvinte.</a:t>
            </a:r>
          </a:p>
        </p:txBody>
      </p:sp>
      <p:sp>
        <p:nvSpPr>
          <p:cNvPr id="33801" name="Rectangle 9">
            <a:extLst>
              <a:ext uri="{FF2B5EF4-FFF2-40B4-BE49-F238E27FC236}">
                <a16:creationId xmlns:a16="http://schemas.microsoft.com/office/drawing/2014/main" xmlns="" id="{C72A6069-FAE4-4F3A-8595-4A6D3A576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1988" y="1390650"/>
            <a:ext cx="2905125" cy="2555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2000" b="0">
                <a:solidFill>
                  <a:schemeClr val="accent2"/>
                </a:solidFill>
              </a:rPr>
              <a:t>Ce lume minunată</a:t>
            </a:r>
            <a:endParaRPr lang="en-US" altLang="en-US" sz="2000" b="0">
              <a:solidFill>
                <a:schemeClr val="accent2"/>
              </a:solidFill>
            </a:endParaRPr>
          </a:p>
          <a:p>
            <a:pPr eaLnBrk="1" hangingPunct="1"/>
            <a:r>
              <a:rPr lang="ro-RO" altLang="en-US" sz="2000" b="0">
                <a:solidFill>
                  <a:schemeClr val="accent2"/>
                </a:solidFill>
              </a:rPr>
              <a:t>mi s-a deschis în faţă,</a:t>
            </a:r>
            <a:endParaRPr lang="en-US" altLang="en-US" sz="2000" b="0">
              <a:solidFill>
                <a:schemeClr val="accent2"/>
              </a:solidFill>
            </a:endParaRPr>
          </a:p>
          <a:p>
            <a:pPr eaLnBrk="1" hangingPunct="1"/>
            <a:r>
              <a:rPr lang="ro-RO" altLang="en-US" sz="2000" b="0">
                <a:solidFill>
                  <a:schemeClr val="accent2"/>
                </a:solidFill>
              </a:rPr>
              <a:t>tărâm de curcubeie,</a:t>
            </a:r>
            <a:endParaRPr lang="en-US" altLang="en-US" sz="2000" b="0">
              <a:solidFill>
                <a:schemeClr val="accent2"/>
              </a:solidFill>
            </a:endParaRPr>
          </a:p>
          <a:p>
            <a:pPr eaLnBrk="1" hangingPunct="1"/>
            <a:r>
              <a:rPr lang="ro-RO" altLang="en-US" sz="2000" b="0">
                <a:solidFill>
                  <a:schemeClr val="accent2"/>
                </a:solidFill>
              </a:rPr>
              <a:t>grea vatră de iubire,</a:t>
            </a:r>
            <a:endParaRPr lang="en-US" altLang="en-US" sz="2000" b="0">
              <a:solidFill>
                <a:schemeClr val="accent2"/>
              </a:solidFill>
            </a:endParaRPr>
          </a:p>
          <a:p>
            <a:pPr eaLnBrk="1" hangingPunct="1"/>
            <a:r>
              <a:rPr lang="ro-RO" altLang="en-US" sz="2000" b="0">
                <a:solidFill>
                  <a:schemeClr val="accent2"/>
                </a:solidFill>
              </a:rPr>
              <a:t>când ţara, cât e ţară,</a:t>
            </a:r>
            <a:endParaRPr lang="en-US" altLang="en-US" sz="2000" b="0">
              <a:solidFill>
                <a:schemeClr val="accent2"/>
              </a:solidFill>
            </a:endParaRPr>
          </a:p>
          <a:p>
            <a:pPr eaLnBrk="1" hangingPunct="1"/>
            <a:r>
              <a:rPr lang="ro-RO" altLang="en-US" sz="2000" b="0">
                <a:solidFill>
                  <a:schemeClr val="accent2"/>
                </a:solidFill>
              </a:rPr>
              <a:t>pornea să prindă viaţă</a:t>
            </a:r>
            <a:endParaRPr lang="en-US" altLang="en-US" sz="2000" b="0">
              <a:solidFill>
                <a:schemeClr val="accent2"/>
              </a:solidFill>
            </a:endParaRPr>
          </a:p>
          <a:p>
            <a:pPr eaLnBrk="1" hangingPunct="1"/>
            <a:r>
              <a:rPr lang="ro-RO" altLang="en-US" sz="2000" b="0">
                <a:solidFill>
                  <a:schemeClr val="accent2"/>
                </a:solidFill>
              </a:rPr>
              <a:t>din harta clasei noastre,</a:t>
            </a:r>
            <a:endParaRPr lang="en-US" altLang="en-US" sz="2000" b="0">
              <a:solidFill>
                <a:schemeClr val="accent2"/>
              </a:solidFill>
            </a:endParaRPr>
          </a:p>
          <a:p>
            <a:pPr eaLnBrk="1" hangingPunct="1"/>
            <a:r>
              <a:rPr lang="ro-RO" altLang="en-US" sz="2000" b="0">
                <a:solidFill>
                  <a:schemeClr val="accent2"/>
                </a:solidFill>
              </a:rPr>
              <a:t>din cartea de citire.[…]</a:t>
            </a:r>
          </a:p>
        </p:txBody>
      </p:sp>
      <p:sp>
        <p:nvSpPr>
          <p:cNvPr id="33802" name="Rectangle 10">
            <a:extLst>
              <a:ext uri="{FF2B5EF4-FFF2-40B4-BE49-F238E27FC236}">
                <a16:creationId xmlns:a16="http://schemas.microsoft.com/office/drawing/2014/main" xmlns="" id="{DD97571D-ACD5-40C0-B6DE-09C9FDBD8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191000"/>
            <a:ext cx="3143250" cy="2289175"/>
          </a:xfrm>
          <a:prstGeom prst="rect">
            <a:avLst/>
          </a:prstGeom>
          <a:solidFill>
            <a:srgbClr val="FF0066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b="0"/>
              <a:t>Eu nu ştiu cum se face,</a:t>
            </a:r>
            <a:endParaRPr lang="en-US" altLang="en-US" b="0"/>
          </a:p>
          <a:p>
            <a:pPr eaLnBrk="1" hangingPunct="1"/>
            <a:r>
              <a:rPr lang="ro-RO" altLang="en-US" b="0"/>
              <a:t>dar soarele şi luna,</a:t>
            </a:r>
            <a:endParaRPr lang="en-US" altLang="en-US" b="0"/>
          </a:p>
          <a:p>
            <a:pPr eaLnBrk="1" hangingPunct="1"/>
            <a:r>
              <a:rPr lang="ro-RO" altLang="en-US" b="0"/>
              <a:t>când suntem împreună</a:t>
            </a:r>
            <a:endParaRPr lang="en-US" altLang="en-US" b="0"/>
          </a:p>
          <a:p>
            <a:pPr eaLnBrk="1" hangingPunct="1"/>
            <a:r>
              <a:rPr lang="ro-RO" altLang="en-US" b="0"/>
              <a:t>au zarea mai albastră.</a:t>
            </a:r>
            <a:endParaRPr lang="en-US" altLang="en-US" b="0"/>
          </a:p>
          <a:p>
            <a:pPr eaLnBrk="1" hangingPunct="1"/>
            <a:r>
              <a:rPr lang="ro-RO" altLang="en-US" b="0"/>
              <a:t>Vom creşte… Ani vor trece…</a:t>
            </a:r>
            <a:endParaRPr lang="en-US" altLang="en-US" b="0"/>
          </a:p>
          <a:p>
            <a:pPr eaLnBrk="1" hangingPunct="1"/>
            <a:r>
              <a:rPr lang="ro-RO" altLang="en-US" b="0"/>
              <a:t>Eu voi rămâne-ntruna,</a:t>
            </a:r>
            <a:endParaRPr lang="en-US" altLang="en-US" b="0"/>
          </a:p>
          <a:p>
            <a:pPr eaLnBrk="1" hangingPunct="1"/>
            <a:r>
              <a:rPr lang="ro-RO" altLang="en-US" b="0"/>
              <a:t>elev în banca treia,</a:t>
            </a:r>
            <a:endParaRPr lang="en-US" altLang="en-US" b="0"/>
          </a:p>
          <a:p>
            <a:pPr eaLnBrk="1" hangingPunct="1"/>
            <a:r>
              <a:rPr lang="ro-RO" altLang="en-US" b="0"/>
              <a:t>în clasa dumneavoastră.</a:t>
            </a:r>
          </a:p>
        </p:txBody>
      </p:sp>
      <p:sp>
        <p:nvSpPr>
          <p:cNvPr id="9223" name="AutoShape 9" descr="474 Brunette Teacher Illustrations &amp;amp; Clip Art - iStock">
            <a:extLst>
              <a:ext uri="{FF2B5EF4-FFF2-40B4-BE49-F238E27FC236}">
                <a16:creationId xmlns:a16="http://schemas.microsoft.com/office/drawing/2014/main" xmlns="" id="{4D95F77E-7D0F-43B2-A377-E6AD5927DB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en-US"/>
          </a:p>
        </p:txBody>
      </p:sp>
      <p:pic>
        <p:nvPicPr>
          <p:cNvPr id="9224" name="Picture 10">
            <a:extLst>
              <a:ext uri="{FF2B5EF4-FFF2-40B4-BE49-F238E27FC236}">
                <a16:creationId xmlns:a16="http://schemas.microsoft.com/office/drawing/2014/main" xmlns="" id="{1F9140DA-5DFC-410F-AB17-520A0C2E7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1619250"/>
            <a:ext cx="2193925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utoUpdateAnimBg="0"/>
      <p:bldP spid="33799" grpId="0" animBg="1" autoUpdateAnimBg="0"/>
      <p:bldP spid="33800" grpId="0" animBg="1" autoUpdateAnimBg="0"/>
      <p:bldP spid="33801" grpId="0" animBg="1" autoUpdateAnimBg="0"/>
      <p:bldP spid="3380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2A2129DE-77DE-4B3D-BD80-D5ADCA847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6225"/>
            <a:ext cx="25527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FAF5E91-3527-4D0D-A6ED-051E0DDE35C7}"/>
              </a:ext>
            </a:extLst>
          </p:cNvPr>
          <p:cNvSpPr/>
          <p:nvPr/>
        </p:nvSpPr>
        <p:spPr>
          <a:xfrm>
            <a:off x="222250" y="228600"/>
            <a:ext cx="4121150" cy="2370138"/>
          </a:xfrm>
          <a:prstGeom prst="rect">
            <a:avLst/>
          </a:prstGeom>
          <a:solidFill>
            <a:schemeClr val="accent3">
              <a:lumMod val="50000"/>
              <a:alpha val="54000"/>
            </a:schemeClr>
          </a:solidFill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PRIMUL ABECEDAR</a:t>
            </a:r>
            <a:endParaRPr lang="ro-RO" altLang="en-US"/>
          </a:p>
          <a:p>
            <a:pPr algn="ctr" eaLnBrk="1" hangingPunct="1"/>
            <a:endParaRPr lang="ro-RO" altLang="en-US"/>
          </a:p>
          <a:p>
            <a:pPr eaLnBrk="1" hangingPunct="1"/>
            <a:r>
              <a:rPr lang="ro-RO" altLang="en-US" sz="1600" b="0"/>
              <a:t>    Învăţătorul şi  s</a:t>
            </a:r>
            <a:r>
              <a:rPr lang="en-GB" altLang="en-US" sz="1600" b="0"/>
              <a:t>criitorul  </a:t>
            </a:r>
            <a:r>
              <a:rPr lang="en-GB" altLang="en-US" sz="1600"/>
              <a:t>ION CREANG</a:t>
            </a:r>
            <a:r>
              <a:rPr lang="ro-RO" altLang="en-US" sz="1600"/>
              <a:t>Ă  </a:t>
            </a:r>
            <a:r>
              <a:rPr lang="ro-RO" altLang="en-US" sz="1600" b="0"/>
              <a:t>a scris, alături de colegii săi:  </a:t>
            </a:r>
            <a:r>
              <a:rPr lang="en-GB" altLang="en-US" sz="1600" b="0"/>
              <a:t>C.Grigorescu, Gh. Ienăchescu, N. Climescu, V. Răceanu și A. Simionescu, PRIMUL ABECEDAR ROMÂNESC: „Metodă nouă de scriere și cetire pentru uzul clasei I primară” sau Abecedarul lui Ion Creangă, în anul 1868.</a:t>
            </a:r>
            <a:endParaRPr lang="ro-RO" altLang="en-US" sz="1600" b="0"/>
          </a:p>
        </p:txBody>
      </p:sp>
      <p:pic>
        <p:nvPicPr>
          <p:cNvPr id="10244" name="Picture 5">
            <a:extLst>
              <a:ext uri="{FF2B5EF4-FFF2-40B4-BE49-F238E27FC236}">
                <a16:creationId xmlns:a16="http://schemas.microsoft.com/office/drawing/2014/main" xmlns="" id="{AEDA02A3-8C3D-4631-9311-F2DA0E058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4954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Rectangle 5">
            <a:extLst>
              <a:ext uri="{FF2B5EF4-FFF2-40B4-BE49-F238E27FC236}">
                <a16:creationId xmlns:a16="http://schemas.microsoft.com/office/drawing/2014/main" xmlns="" id="{72868D19-B5DE-4291-AB8F-B14A1028A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888" y="2438400"/>
            <a:ext cx="2916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/>
              <a:t>“ABECEDARUL LUI CREANG</a:t>
            </a:r>
            <a:r>
              <a:rPr lang="ro-RO" altLang="en-US" sz="1400"/>
              <a:t>Ă”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xmlns="" id="{86D4F2DC-3244-42DD-BEC6-797911B79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288" y="3352800"/>
            <a:ext cx="3810000" cy="2370138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PRIMUL STILOU</a:t>
            </a:r>
            <a:endParaRPr lang="ro-RO" altLang="en-US"/>
          </a:p>
          <a:p>
            <a:pPr algn="ctr" eaLnBrk="1" hangingPunct="1"/>
            <a:endParaRPr lang="ro-RO" altLang="en-US"/>
          </a:p>
          <a:p>
            <a:pPr eaLnBrk="1" hangingPunct="1"/>
            <a:r>
              <a:rPr lang="ro-RO" altLang="en-US" sz="1600" b="0"/>
              <a:t>        </a:t>
            </a:r>
            <a:r>
              <a:rPr lang="en-GB" altLang="en-US" sz="1600" b="0"/>
              <a:t>Pedagogul şi matematicianul </a:t>
            </a:r>
            <a:r>
              <a:rPr lang="en-GB" altLang="en-US" sz="1600"/>
              <a:t>PETRACHE POENARU</a:t>
            </a:r>
            <a:r>
              <a:rPr lang="en-GB" altLang="en-US" sz="1600" b="0"/>
              <a:t> este inventatorul PRIMULUI STILOU cu cerneală (sau cum îl botezase autorul - „condeiul portăreţ fără sfârşit, alimentându-se însuşi cu cerneală”), brevetat în 1827.</a:t>
            </a:r>
            <a:endParaRPr lang="ro-RO" altLang="en-US" sz="1600" b="0"/>
          </a:p>
        </p:txBody>
      </p:sp>
      <p:pic>
        <p:nvPicPr>
          <p:cNvPr id="10247" name="Picture 6" descr="Imagini pentru petrache poenaru">
            <a:extLst>
              <a:ext uri="{FF2B5EF4-FFF2-40B4-BE49-F238E27FC236}">
                <a16:creationId xmlns:a16="http://schemas.microsoft.com/office/drawing/2014/main" xmlns="" id="{CF5E0D67-283E-4CFA-8FBF-0FC08B2A1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67038"/>
            <a:ext cx="266700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 descr="Imagine similar&amp;abreve;">
            <a:extLst>
              <a:ext uri="{FF2B5EF4-FFF2-40B4-BE49-F238E27FC236}">
                <a16:creationId xmlns:a16="http://schemas.microsoft.com/office/drawing/2014/main" xmlns="" id="{FBBBCFC1-A0F2-4CB8-A8FE-A9FF36728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4908550"/>
            <a:ext cx="16859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7">
            <a:extLst>
              <a:ext uri="{FF2B5EF4-FFF2-40B4-BE49-F238E27FC236}">
                <a16:creationId xmlns:a16="http://schemas.microsoft.com/office/drawing/2014/main" xmlns="" id="{A8FD99BA-3E61-4218-B79F-37A13D52C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103813"/>
            <a:ext cx="20574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/>
              <a:t>“STILOGRAF” sau </a:t>
            </a:r>
            <a:r>
              <a:rPr lang="ro-RO" altLang="en-US" sz="1400"/>
              <a:t>   </a:t>
            </a:r>
            <a:r>
              <a:rPr lang="en-GB" altLang="en-US" sz="1400"/>
              <a:t>“CONDEI PORTĂREŢ”</a:t>
            </a:r>
            <a:endParaRPr lang="ro-RO" altLang="en-US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 implicit">
  <a:themeElements>
    <a:clrScheme name="Model implic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 implic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 implic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 implic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 implic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 implic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 implic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 implic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 implic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 implic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 implic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 implic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 implic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 implic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971</Words>
  <Application>Microsoft Office PowerPoint</Application>
  <PresentationFormat>On-screen Show (4:3)</PresentationFormat>
  <Paragraphs>90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Model implicit</vt:lpstr>
      <vt:lpstr>PowerPoint Presentation</vt:lpstr>
      <vt:lpstr>PowerPoint Presentation</vt:lpstr>
      <vt:lpstr>PowerPoint Presentation</vt:lpstr>
      <vt:lpstr>CATALOGUL  CALITĂȚILOR UNUI DASCĂL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Andrey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Andrey</dc:creator>
  <cp:lastModifiedBy>adriana</cp:lastModifiedBy>
  <cp:revision>22</cp:revision>
  <dcterms:created xsi:type="dcterms:W3CDTF">2007-08-21T04:32:00Z</dcterms:created>
  <dcterms:modified xsi:type="dcterms:W3CDTF">2021-10-09T16:39:51Z</dcterms:modified>
</cp:coreProperties>
</file>