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09" r:id="rId3"/>
    <p:sldId id="362" r:id="rId4"/>
    <p:sldId id="279" r:id="rId5"/>
    <p:sldId id="259" r:id="rId6"/>
    <p:sldId id="364" r:id="rId7"/>
    <p:sldId id="310" r:id="rId8"/>
    <p:sldId id="368" r:id="rId9"/>
    <p:sldId id="365" r:id="rId10"/>
    <p:sldId id="367" r:id="rId11"/>
    <p:sldId id="316" r:id="rId12"/>
    <p:sldId id="366" r:id="rId13"/>
    <p:sldId id="282" r:id="rId14"/>
    <p:sldId id="328" r:id="rId15"/>
    <p:sldId id="329" r:id="rId16"/>
    <p:sldId id="330" r:id="rId17"/>
    <p:sldId id="331" r:id="rId18"/>
    <p:sldId id="371" r:id="rId19"/>
    <p:sldId id="369" r:id="rId20"/>
    <p:sldId id="370" r:id="rId21"/>
    <p:sldId id="372" r:id="rId22"/>
    <p:sldId id="373" r:id="rId23"/>
    <p:sldId id="37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na"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90" d="100"/>
          <a:sy n="90" d="100"/>
        </p:scale>
        <p:origin x="-396" y="1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srgbClr val="DBF5F9">
                  <a:shade val="90000"/>
                </a:srgbClr>
              </a:solidFill>
            </a:endParaRPr>
          </a:p>
        </p:txBody>
      </p:sp>
      <p:sp>
        <p:nvSpPr>
          <p:cNvPr id="5" name="Footer Placeholder 4"/>
          <p:cNvSpPr>
            <a:spLocks noGrp="1"/>
          </p:cNvSpPr>
          <p:nvPr>
            <p:ph type="ftr" sz="quarter" idx="11"/>
          </p:nvPr>
        </p:nvSpPr>
        <p:spPr>
          <a:xfrm>
            <a:off x="5332412" y="5883275"/>
            <a:ext cx="4324044" cy="365125"/>
          </a:xfrm>
        </p:spPr>
        <p:txBody>
          <a:bodyPr/>
          <a:lstStyle/>
          <a:p>
            <a:pPr fontAlgn="base">
              <a:spcBef>
                <a:spcPct val="0"/>
              </a:spcBef>
              <a:spcAft>
                <a:spcPct val="0"/>
              </a:spcAft>
              <a:defRPr/>
            </a:pPr>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814360B2-EC97-4EA8-BBB6-E09726D60AE3}"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936418-EEAE-4513-9F68-380B733491BF}" type="datetimeFigureOut">
              <a:rPr lang="ru-RU" smtClean="0"/>
              <a:pPr/>
              <a:t>06.10.2021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BB234-A93A-4EC9-B2BF-AA7F56AF0A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936418-EEAE-4513-9F68-380B733491BF}" type="datetimeFigureOut">
              <a:rPr lang="ru-RU" smtClean="0"/>
              <a:pPr/>
              <a:t>06.10.2021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BB234-A93A-4EC9-B2BF-AA7F56AF0A6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936418-EEAE-4513-9F68-380B733491BF}" type="datetimeFigureOut">
              <a:rPr lang="ru-RU" smtClean="0"/>
              <a:pPr/>
              <a:t>06.10.2021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BB234-A93A-4EC9-B2BF-AA7F56AF0A67}"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936418-EEAE-4513-9F68-380B733491BF}" type="datetimeFigureOut">
              <a:rPr lang="ru-RU" smtClean="0"/>
              <a:pPr/>
              <a:t>06.10.2021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BB234-A93A-4EC9-B2BF-AA7F56AF0A67}"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936418-EEAE-4513-9F68-380B733491BF}" type="datetimeFigureOut">
              <a:rPr lang="ru-RU" smtClean="0"/>
              <a:pPr/>
              <a:t>06.10.2021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BB234-A93A-4EC9-B2BF-AA7F56AF0A67}"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936418-EEAE-4513-9F68-380B733491BF}" type="datetimeFigureOut">
              <a:rPr lang="ru-RU" smtClean="0"/>
              <a:pPr/>
              <a:t>06.10.2021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BB234-A93A-4EC9-B2BF-AA7F56AF0A67}"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7279E271-2A03-41D8-AF81-DB5825D4BF20}"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121CCD7C-1622-4CF3-AC49-CDFF0DE1AD3C}"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6" name="Slide Number Placeholder 5"/>
          <p:cNvSpPr>
            <a:spLocks noGrp="1"/>
          </p:cNvSpPr>
          <p:nvPr>
            <p:ph type="sldNum" sz="quarter" idx="12"/>
          </p:nvPr>
        </p:nvSpPr>
        <p:spPr>
          <a:xfrm>
            <a:off x="10951856" y="5867131"/>
            <a:ext cx="551167" cy="365125"/>
          </a:xfrm>
        </p:spPr>
        <p:txBody>
          <a:bodyPr/>
          <a:lstStyle/>
          <a:p>
            <a:pPr algn="r" fontAlgn="base">
              <a:spcBef>
                <a:spcPct val="0"/>
              </a:spcBef>
              <a:spcAft>
                <a:spcPct val="0"/>
              </a:spcAft>
            </a:pPr>
            <a:fld id="{349FBF9B-460C-4E5D-9DDA-BF13A2B13744}"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pPr algn="r" fontAlgn="base">
              <a:spcBef>
                <a:spcPct val="0"/>
              </a:spcBef>
              <a:spcAft>
                <a:spcPct val="0"/>
              </a:spcAft>
            </a:pPr>
            <a:fld id="{21479E7C-768C-4B88-9AA8-41F3D5328381}"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pPr algn="r" fontAlgn="base">
              <a:spcBef>
                <a:spcPct val="0"/>
              </a:spcBef>
              <a:spcAft>
                <a:spcPct val="0"/>
              </a:spcAft>
            </a:pPr>
            <a:fld id="{450CFCB5-C764-4D2B-AB2E-A2BB03E11B94}"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pPr algn="r" fontAlgn="base">
              <a:spcBef>
                <a:spcPct val="0"/>
              </a:spcBef>
              <a:spcAft>
                <a:spcPct val="0"/>
              </a:spcAft>
            </a:pPr>
            <a:fld id="{FDB50BA8-0B11-4294-8E3B-BFBE16F4F7F1}"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pPr algn="r" fontAlgn="base">
              <a:spcBef>
                <a:spcPct val="0"/>
              </a:spcBef>
              <a:spcAft>
                <a:spcPct val="0"/>
              </a:spcAft>
            </a:pPr>
            <a:fld id="{ED8CAB01-8F29-474F-981C-6B1416ED147E}"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pPr algn="r" fontAlgn="base">
              <a:spcBef>
                <a:spcPct val="0"/>
              </a:spcBef>
              <a:spcAft>
                <a:spcPct val="0"/>
              </a:spcAft>
            </a:pPr>
            <a:fld id="{8D7F051F-D717-4819-AB3F-3AB3697606BF}"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pPr algn="r" fontAlgn="base">
              <a:spcBef>
                <a:spcPct val="0"/>
              </a:spcBef>
              <a:spcAft>
                <a:spcPct val="0"/>
              </a:spcAft>
            </a:pPr>
            <a:fld id="{BEBE35C6-2A35-43CA-9376-64D739D9DABE}"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pPr algn="r" fontAlgn="base">
              <a:spcBef>
                <a:spcPct val="0"/>
              </a:spcBef>
              <a:spcAft>
                <a:spcPct val="0"/>
              </a:spcAft>
            </a:pPr>
            <a:fld id="{58E09B63-B815-49EB-AECC-99F9B0B07699}"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ru-RU">
              <a:solidFill>
                <a:srgbClr val="04617B">
                  <a:shade val="90000"/>
                </a:srgbClr>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ru-RU">
              <a:solidFill>
                <a:srgbClr val="04617B">
                  <a:shade val="90000"/>
                </a:srgbClr>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fontAlgn="base">
              <a:spcBef>
                <a:spcPct val="0"/>
              </a:spcBef>
              <a:spcAft>
                <a:spcPct val="0"/>
              </a:spcAft>
            </a:pPr>
            <a:fld id="{27A16E3B-102E-4359-93F8-1C048ECE2C2B}" type="slidenum">
              <a:rPr lang="ru-RU" altLang="ru-RU" smtClean="0">
                <a:latin typeface="Arial" panose="020B0604020202020204" pitchFamily="34" charset="0"/>
                <a:cs typeface="Arial" panose="020B0604020202020204" pitchFamily="34" charset="0"/>
              </a:rPr>
              <a:pPr algn="r" fontAlgn="base">
                <a:spcBef>
                  <a:spcPct val="0"/>
                </a:spcBef>
                <a:spcAft>
                  <a:spcPct val="0"/>
                </a:spcAft>
              </a:pPr>
              <a:t>‹#›</a:t>
            </a:fld>
            <a:endParaRPr lang="ru-RU" altLang="ru-RU">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428751" y="790575"/>
            <a:ext cx="10220324" cy="2505076"/>
          </a:xfrm>
        </p:spPr>
        <p:txBody>
          <a:bodyPr>
            <a:normAutofit/>
          </a:bodyPr>
          <a:lstStyle/>
          <a:p>
            <a:r>
              <a:rPr lang="ro-RO" b="1" dirty="0" smtClean="0">
                <a:solidFill>
                  <a:schemeClr val="accent1">
                    <a:lumMod val="75000"/>
                  </a:schemeClr>
                </a:solidFill>
                <a:latin typeface="Times New Roman" pitchFamily="18" charset="0"/>
                <a:cs typeface="Times New Roman" pitchFamily="18" charset="0"/>
              </a:rPr>
              <a:t>FENOMENUL BULLYING ÎN RÂNDURILE ELEVILOR: CAUZE, CONSECINȚE, ACȚIUNI DE COMBATERE</a:t>
            </a:r>
            <a:endParaRPr lang="ru-RU" b="1" dirty="0">
              <a:solidFill>
                <a:schemeClr val="accent1">
                  <a:lumMod val="75000"/>
                </a:schemeClr>
              </a:solidFill>
              <a:latin typeface="Times New Roman" pitchFamily="18" charset="0"/>
              <a:cs typeface="Times New Roman" pitchFamily="18" charset="0"/>
            </a:endParaRPr>
          </a:p>
        </p:txBody>
      </p:sp>
      <p:pic>
        <p:nvPicPr>
          <p:cNvPr id="3" name="Picture 2" descr="stop-bullying.jpg"/>
          <p:cNvPicPr>
            <a:picLocks noChangeAspect="1"/>
          </p:cNvPicPr>
          <p:nvPr/>
        </p:nvPicPr>
        <p:blipFill>
          <a:blip r:embed="rId2" cstate="print"/>
          <a:stretch>
            <a:fillRect/>
          </a:stretch>
        </p:blipFill>
        <p:spPr>
          <a:xfrm>
            <a:off x="3733800" y="3191668"/>
            <a:ext cx="5638800" cy="30948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047165" y="270457"/>
            <a:ext cx="9852914" cy="6078828"/>
          </a:xfrm>
        </p:spPr>
        <p:txBody>
          <a:bodyPr>
            <a:normAutofit/>
          </a:bodyPr>
          <a:lstStyle/>
          <a:p>
            <a:pPr algn="just"/>
            <a:r>
              <a:rPr lang="ro-RO" sz="4400" b="1" dirty="0" smtClean="0"/>
              <a:t/>
            </a:r>
            <a:br>
              <a:rPr lang="ro-RO" sz="4400" b="1" dirty="0" smtClean="0"/>
            </a:br>
            <a:r>
              <a:rPr lang="vi-VN" sz="3200" b="1" dirty="0" smtClean="0">
                <a:solidFill>
                  <a:schemeClr val="accent1">
                    <a:lumMod val="75000"/>
                  </a:schemeClr>
                </a:solidFill>
                <a:latin typeface="Times New Roman" pitchFamily="18" charset="0"/>
                <a:cs typeface="Times New Roman" pitchFamily="18" charset="0"/>
              </a:rPr>
              <a:t>MIT:</a:t>
            </a:r>
            <a:r>
              <a:rPr lang="ro-RO" sz="3200" b="1"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Copiii </a:t>
            </a:r>
            <a:r>
              <a:rPr lang="vi-VN" sz="3200" dirty="0">
                <a:latin typeface="Times New Roman" pitchFamily="18" charset="0"/>
                <a:cs typeface="Times New Roman" pitchFamily="18" charset="0"/>
              </a:rPr>
              <a:t>scapă </a:t>
            </a:r>
            <a:r>
              <a:rPr lang="vi-VN" sz="3200" dirty="0" smtClean="0">
                <a:latin typeface="Times New Roman" pitchFamily="18" charset="0"/>
                <a:cs typeface="Times New Roman" pitchFamily="18" charset="0"/>
              </a:rPr>
              <a:t>de</a:t>
            </a:r>
            <a:r>
              <a:rPr lang="ro-RO"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bullying</a:t>
            </a:r>
            <a:r>
              <a:rPr lang="ro-RO" sz="3200" dirty="0" smtClean="0">
                <a:latin typeface="Times New Roman" pitchFamily="18" charset="0"/>
                <a:cs typeface="Times New Roman" pitchFamily="18" charset="0"/>
              </a:rPr>
              <a:t>  </a:t>
            </a:r>
            <a:r>
              <a:rPr lang="vi-VN" sz="3200" dirty="0" smtClean="0">
                <a:solidFill>
                  <a:prstClr val="black"/>
                </a:solidFill>
                <a:latin typeface="Times New Roman" pitchFamily="18" charset="0"/>
                <a:cs typeface="Times New Roman" pitchFamily="18" charset="0"/>
              </a:rPr>
              <a:t>când cresc</a:t>
            </a:r>
            <a:r>
              <a:rPr lang="ro-RO" sz="3200" dirty="0" smtClean="0">
                <a:solidFill>
                  <a:prstClr val="black"/>
                </a:solidFill>
                <a:latin typeface="Times New Roman" pitchFamily="18" charset="0"/>
                <a:cs typeface="Times New Roman" pitchFamily="18" charset="0"/>
              </a:rPr>
              <a:t>.</a:t>
            </a:r>
            <a:r>
              <a:rPr lang="vi-VN" sz="3200" dirty="0" smtClean="0">
                <a:latin typeface="Times New Roman" pitchFamily="18" charset="0"/>
                <a:cs typeface="Times New Roman" pitchFamily="18" charset="0"/>
              </a:rPr>
              <a:t/>
            </a:r>
            <a:br>
              <a:rPr lang="vi-VN"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
            </a:r>
            <a:br>
              <a:rPr lang="ro-RO" sz="3200" dirty="0" smtClean="0">
                <a:latin typeface="Times New Roman" pitchFamily="18" charset="0"/>
                <a:cs typeface="Times New Roman" pitchFamily="18" charset="0"/>
              </a:rPr>
            </a:br>
            <a:r>
              <a:rPr lang="vi-VN" sz="3200" b="1" dirty="0" smtClean="0">
                <a:solidFill>
                  <a:schemeClr val="accent1">
                    <a:lumMod val="75000"/>
                  </a:schemeClr>
                </a:solidFill>
                <a:latin typeface="Times New Roman" pitchFamily="18" charset="0"/>
                <a:cs typeface="Times New Roman" pitchFamily="18" charset="0"/>
              </a:rPr>
              <a:t>REALITATE</a:t>
            </a:r>
            <a:r>
              <a:rPr lang="vi-VN" sz="3200" b="1" dirty="0">
                <a:solidFill>
                  <a:schemeClr val="accent1">
                    <a:lumMod val="75000"/>
                  </a:schemeClr>
                </a:solidFill>
                <a:latin typeface="Times New Roman" pitchFamily="18" charset="0"/>
                <a:cs typeface="Times New Roman" pitchFamily="18" charset="0"/>
              </a:rPr>
              <a:t>:</a:t>
            </a:r>
            <a:r>
              <a:rPr lang="vi-VN" sz="3200" b="1"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Destul </a:t>
            </a:r>
            <a:r>
              <a:rPr lang="vi-VN" sz="3200" dirty="0">
                <a:latin typeface="Times New Roman" pitchFamily="18" charset="0"/>
                <a:cs typeface="Times New Roman" pitchFamily="18" charset="0"/>
              </a:rPr>
              <a:t>de </a:t>
            </a:r>
            <a:r>
              <a:rPr lang="vi-VN" sz="3200" dirty="0" smtClean="0">
                <a:latin typeface="Times New Roman" pitchFamily="18" charset="0"/>
                <a:cs typeface="Times New Roman" pitchFamily="18" charset="0"/>
              </a:rPr>
              <a:t>des,</a:t>
            </a:r>
            <a:r>
              <a:rPr lang="ro-RO"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copiii </a:t>
            </a:r>
            <a:r>
              <a:rPr lang="vi-VN" sz="3200" dirty="0">
                <a:latin typeface="Times New Roman" pitchFamily="18" charset="0"/>
                <a:cs typeface="Times New Roman" pitchFamily="18" charset="0"/>
              </a:rPr>
              <a:t>care agresează cresc și devin adulți </a:t>
            </a:r>
            <a:r>
              <a:rPr lang="vi-VN" sz="3200" dirty="0" smtClean="0">
                <a:latin typeface="Times New Roman" pitchFamily="18" charset="0"/>
                <a:cs typeface="Times New Roman" pitchFamily="18" charset="0"/>
              </a:rPr>
              <a:t>care</a:t>
            </a:r>
            <a:r>
              <a:rPr lang="ro-RO"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agresează </a:t>
            </a:r>
            <a:r>
              <a:rPr lang="vi-VN" sz="3200" dirty="0">
                <a:latin typeface="Times New Roman" pitchFamily="18" charset="0"/>
                <a:cs typeface="Times New Roman" pitchFamily="18" charset="0"/>
              </a:rPr>
              <a:t>sau care folosesc comportamentul </a:t>
            </a:r>
            <a:r>
              <a:rPr lang="vi-VN" sz="3200" dirty="0" smtClean="0">
                <a:latin typeface="Times New Roman" pitchFamily="18" charset="0"/>
                <a:cs typeface="Times New Roman" pitchFamily="18" charset="0"/>
              </a:rPr>
              <a:t>negat</a:t>
            </a:r>
            <a:r>
              <a:rPr lang="ro-RO" sz="3200" dirty="0" smtClean="0">
                <a:latin typeface="Times New Roman" pitchFamily="18" charset="0"/>
                <a:cs typeface="Times New Roman" pitchFamily="18" charset="0"/>
              </a:rPr>
              <a:t>i</a:t>
            </a:r>
            <a:r>
              <a:rPr lang="vi-VN" sz="3200" dirty="0" smtClean="0">
                <a:latin typeface="Times New Roman" pitchFamily="18" charset="0"/>
                <a:cs typeface="Times New Roman" pitchFamily="18" charset="0"/>
              </a:rPr>
              <a:t>v </a:t>
            </a:r>
            <a:r>
              <a:rPr lang="vi-VN" sz="3200" dirty="0">
                <a:latin typeface="Times New Roman" pitchFamily="18" charset="0"/>
                <a:cs typeface="Times New Roman" pitchFamily="18" charset="0"/>
              </a:rPr>
              <a:t>pentru a obține </a:t>
            </a:r>
            <a:r>
              <a:rPr lang="vi-VN" sz="3200" dirty="0" smtClean="0">
                <a:latin typeface="Times New Roman" pitchFamily="18" charset="0"/>
                <a:cs typeface="Times New Roman" pitchFamily="18" charset="0"/>
              </a:rPr>
              <a:t>ce</a:t>
            </a:r>
            <a:r>
              <a:rPr lang="ro-RO"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doresc</a:t>
            </a:r>
            <a:r>
              <a:rPr lang="vi-VN" sz="3200" dirty="0">
                <a:latin typeface="Times New Roman" pitchFamily="18" charset="0"/>
                <a:cs typeface="Times New Roman" pitchFamily="18" charset="0"/>
              </a:rPr>
              <a:t>, dacă </a:t>
            </a:r>
            <a:r>
              <a:rPr lang="vi-VN" sz="3200" dirty="0" smtClean="0">
                <a:latin typeface="Times New Roman" pitchFamily="18" charset="0"/>
                <a:cs typeface="Times New Roman" pitchFamily="18" charset="0"/>
              </a:rPr>
              <a:t>respect</a:t>
            </a:r>
            <a:r>
              <a:rPr lang="ro-RO" sz="3200" dirty="0" smtClean="0">
                <a:latin typeface="Times New Roman" pitchFamily="18" charset="0"/>
                <a:cs typeface="Times New Roman" pitchFamily="18" charset="0"/>
              </a:rPr>
              <a:t>i</a:t>
            </a:r>
            <a:r>
              <a:rPr lang="vi-VN" sz="3200" dirty="0" smtClean="0">
                <a:latin typeface="Times New Roman" pitchFamily="18" charset="0"/>
                <a:cs typeface="Times New Roman" pitchFamily="18" charset="0"/>
              </a:rPr>
              <a:t>vul </a:t>
            </a:r>
            <a:r>
              <a:rPr lang="vi-VN" sz="3200" dirty="0">
                <a:latin typeface="Times New Roman" pitchFamily="18" charset="0"/>
                <a:cs typeface="Times New Roman" pitchFamily="18" charset="0"/>
              </a:rPr>
              <a:t>lor comportament nu a fost contestat de </a:t>
            </a:r>
            <a:r>
              <a:rPr lang="vi-VN" sz="3200" dirty="0" smtClean="0">
                <a:latin typeface="Times New Roman" pitchFamily="18" charset="0"/>
                <a:cs typeface="Times New Roman" pitchFamily="18" charset="0"/>
              </a:rPr>
              <a:t>către</a:t>
            </a:r>
            <a:r>
              <a:rPr lang="ro-RO"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autoritățile </a:t>
            </a:r>
            <a:r>
              <a:rPr lang="vi-VN" sz="3200" dirty="0">
                <a:latin typeface="Times New Roman" pitchFamily="18" charset="0"/>
                <a:cs typeface="Times New Roman" pitchFamily="18" charset="0"/>
              </a:rPr>
              <a:t>relevante, </a:t>
            </a:r>
            <a:r>
              <a:rPr lang="vi-VN" sz="3200" dirty="0" smtClean="0">
                <a:latin typeface="Times New Roman" pitchFamily="18" charset="0"/>
                <a:cs typeface="Times New Roman" pitchFamily="18" charset="0"/>
              </a:rPr>
              <a:t>f</a:t>
            </a:r>
            <a:r>
              <a:rPr lang="ro-RO" sz="3200" dirty="0" smtClean="0">
                <a:latin typeface="Times New Roman" pitchFamily="18" charset="0"/>
                <a:cs typeface="Times New Roman" pitchFamily="18" charset="0"/>
              </a:rPr>
              <a:t>i</a:t>
            </a:r>
            <a:r>
              <a:rPr lang="vi-VN" sz="3200" dirty="0" smtClean="0">
                <a:latin typeface="Times New Roman" pitchFamily="18" charset="0"/>
                <a:cs typeface="Times New Roman" pitchFamily="18" charset="0"/>
              </a:rPr>
              <a:t>e </a:t>
            </a:r>
            <a:r>
              <a:rPr lang="vi-VN" sz="3200" dirty="0">
                <a:latin typeface="Times New Roman" pitchFamily="18" charset="0"/>
                <a:cs typeface="Times New Roman" pitchFamily="18" charset="0"/>
              </a:rPr>
              <a:t>ele școală sau părinți, etc. </a:t>
            </a:r>
            <a:r>
              <a:rPr lang="vi-VN" sz="3200" dirty="0"/>
              <a:t/>
            </a:r>
            <a:br>
              <a:rPr lang="vi-VN" sz="3200" dirty="0"/>
            </a:br>
            <a:endParaRPr lang="ro-RO" sz="3200" dirty="0"/>
          </a:p>
        </p:txBody>
      </p:sp>
    </p:spTree>
    <p:extLst>
      <p:ext uri="{BB962C8B-B14F-4D97-AF65-F5344CB8AC3E}">
        <p14:creationId xmlns:p14="http://schemas.microsoft.com/office/powerpoint/2010/main" val="340580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63" y="672920"/>
            <a:ext cx="9417223" cy="5782471"/>
          </a:xfrm>
        </p:spPr>
        <p:txBody>
          <a:bodyPr>
            <a:noAutofit/>
          </a:bodyPr>
          <a:lstStyle/>
          <a:p>
            <a:pPr algn="just"/>
            <a:r>
              <a:rPr lang="vi-VN" sz="2800" b="1" dirty="0" smtClean="0">
                <a:solidFill>
                  <a:schemeClr val="accent1">
                    <a:lumMod val="75000"/>
                  </a:schemeClr>
                </a:solidFill>
                <a:latin typeface="Times New Roman" pitchFamily="18" charset="0"/>
                <a:cs typeface="Times New Roman" pitchFamily="18" charset="0"/>
              </a:rPr>
              <a:t>MIT</a:t>
            </a:r>
            <a:r>
              <a:rPr lang="vi-VN" sz="2800" b="1" dirty="0">
                <a:solidFill>
                  <a:schemeClr val="accent1">
                    <a:lumMod val="75000"/>
                  </a:schemeClr>
                </a:solidFill>
                <a:latin typeface="Times New Roman" pitchFamily="18" charset="0"/>
                <a:cs typeface="Times New Roman" pitchFamily="18" charset="0"/>
              </a:rPr>
              <a:t>:</a:t>
            </a:r>
            <a:r>
              <a:rPr lang="vi-VN" sz="2800" b="1" dirty="0">
                <a:solidFill>
                  <a:srgbClr val="00AEEF"/>
                </a:solidFill>
                <a:latin typeface="Times New Roman" pitchFamily="18" charset="0"/>
                <a:cs typeface="Times New Roman" pitchFamily="18" charset="0"/>
              </a:rPr>
              <a:t> </a:t>
            </a:r>
            <a:r>
              <a:rPr lang="vi-VN" sz="2800" dirty="0">
                <a:solidFill>
                  <a:srgbClr val="231F20"/>
                </a:solidFill>
                <a:latin typeface="Times New Roman" pitchFamily="18" charset="0"/>
                <a:cs typeface="Times New Roman" pitchFamily="18" charset="0"/>
              </a:rPr>
              <a:t>Agresorii sunt </a:t>
            </a:r>
            <a:r>
              <a:rPr lang="vi-VN" sz="2800" dirty="0" smtClean="0">
                <a:solidFill>
                  <a:srgbClr val="231F20"/>
                </a:solidFill>
                <a:latin typeface="Times New Roman" pitchFamily="18" charset="0"/>
                <a:cs typeface="Times New Roman" pitchFamily="18" charset="0"/>
              </a:rPr>
              <a:t>puternic</a:t>
            </a:r>
            <a:r>
              <a:rPr lang="ro-MO" sz="2800" dirty="0" smtClean="0">
                <a:solidFill>
                  <a:srgbClr val="231F20"/>
                </a:solidFill>
                <a:latin typeface="Times New Roman" pitchFamily="18" charset="0"/>
                <a:cs typeface="Times New Roman" pitchFamily="18" charset="0"/>
              </a:rPr>
              <a:t>i</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din </a:t>
            </a:r>
            <a:r>
              <a:rPr lang="vi-VN" sz="2800" dirty="0">
                <a:solidFill>
                  <a:srgbClr val="231F20"/>
                </a:solidFill>
                <a:latin typeface="Times New Roman" pitchFamily="18" charset="0"/>
                <a:cs typeface="Times New Roman" pitchFamily="18" charset="0"/>
              </a:rPr>
              <a:t>punct de </a:t>
            </a:r>
            <a:r>
              <a:rPr lang="vi-VN" sz="2800" dirty="0" smtClean="0">
                <a:solidFill>
                  <a:srgbClr val="231F20"/>
                </a:solidFill>
                <a:latin typeface="Times New Roman" pitchFamily="18" charset="0"/>
                <a:cs typeface="Times New Roman" pitchFamily="18" charset="0"/>
              </a:rPr>
              <a:t>vedere</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psihologic</a:t>
            </a:r>
            <a:r>
              <a:rPr lang="ro-RO" sz="2800" dirty="0" smtClean="0">
                <a:solidFill>
                  <a:srgbClr val="231F20"/>
                </a:solidFill>
                <a:latin typeface="Times New Roman" pitchFamily="18" charset="0"/>
                <a:cs typeface="Times New Roman" pitchFamily="18" charset="0"/>
              </a:rPr>
              <a:t>.</a:t>
            </a:r>
            <a:r>
              <a:rPr lang="vi-VN" sz="2800" dirty="0">
                <a:solidFill>
                  <a:srgbClr val="231F20"/>
                </a:solidFill>
                <a:latin typeface="Times New Roman" pitchFamily="18" charset="0"/>
                <a:cs typeface="Times New Roman" pitchFamily="18" charset="0"/>
              </a:rPr>
              <a:t/>
            </a:r>
            <a:br>
              <a:rPr lang="vi-VN" sz="2800" dirty="0">
                <a:solidFill>
                  <a:srgbClr val="231F20"/>
                </a:solidFill>
                <a:latin typeface="Times New Roman" pitchFamily="18" charset="0"/>
                <a:cs typeface="Times New Roman" pitchFamily="18" charset="0"/>
              </a:rPr>
            </a:br>
            <a:r>
              <a:rPr lang="ro-RO" sz="2800" dirty="0" smtClean="0">
                <a:solidFill>
                  <a:srgbClr val="231F20"/>
                </a:solidFill>
                <a:latin typeface="Times New Roman" pitchFamily="18" charset="0"/>
                <a:cs typeface="Times New Roman" pitchFamily="18" charset="0"/>
              </a:rPr>
              <a:t/>
            </a:r>
            <a:br>
              <a:rPr lang="ro-RO" sz="2800" dirty="0" smtClean="0">
                <a:solidFill>
                  <a:srgbClr val="231F20"/>
                </a:solidFill>
                <a:latin typeface="Times New Roman" pitchFamily="18" charset="0"/>
                <a:cs typeface="Times New Roman" pitchFamily="18" charset="0"/>
              </a:rPr>
            </a:br>
            <a:r>
              <a:rPr lang="vi-VN" sz="2800" b="1" dirty="0" smtClean="0">
                <a:solidFill>
                  <a:schemeClr val="accent1">
                    <a:lumMod val="75000"/>
                  </a:schemeClr>
                </a:solidFill>
                <a:latin typeface="Times New Roman" pitchFamily="18" charset="0"/>
                <a:cs typeface="Times New Roman" pitchFamily="18" charset="0"/>
              </a:rPr>
              <a:t>REALITATE</a:t>
            </a:r>
            <a:r>
              <a:rPr lang="vi-VN" sz="2800" b="1" dirty="0">
                <a:solidFill>
                  <a:schemeClr val="accent1">
                    <a:lumMod val="75000"/>
                  </a:schemeClr>
                </a:solidFill>
                <a:latin typeface="Times New Roman" pitchFamily="18" charset="0"/>
                <a:cs typeface="Times New Roman" pitchFamily="18" charset="0"/>
              </a:rPr>
              <a:t>:</a:t>
            </a:r>
            <a:r>
              <a:rPr lang="vi-VN" sz="2800" b="1" dirty="0">
                <a:solidFill>
                  <a:srgbClr val="00AEEF"/>
                </a:solidFill>
                <a:latin typeface="Times New Roman" pitchFamily="18" charset="0"/>
                <a:cs typeface="Times New Roman" pitchFamily="18" charset="0"/>
              </a:rPr>
              <a:t> </a:t>
            </a:r>
            <a:r>
              <a:rPr lang="vi-VN" sz="2800" dirty="0">
                <a:solidFill>
                  <a:srgbClr val="231F20"/>
                </a:solidFill>
                <a:latin typeface="Times New Roman" pitchFamily="18" charset="0"/>
                <a:cs typeface="Times New Roman" pitchFamily="18" charset="0"/>
              </a:rPr>
              <a:t>Agresorii compensează pentru slăbiciunea lor cu </a:t>
            </a:r>
            <a:r>
              <a:rPr lang="vi-VN" sz="2800" dirty="0" smtClean="0">
                <a:solidFill>
                  <a:srgbClr val="231F20"/>
                </a:solidFill>
                <a:latin typeface="Times New Roman" pitchFamily="18" charset="0"/>
                <a:cs typeface="Times New Roman" pitchFamily="18" charset="0"/>
              </a:rPr>
              <a:t>agresiune.Ceea </a:t>
            </a:r>
            <a:r>
              <a:rPr lang="vi-VN" sz="2800" dirty="0">
                <a:solidFill>
                  <a:srgbClr val="231F20"/>
                </a:solidFill>
                <a:latin typeface="Times New Roman" pitchFamily="18" charset="0"/>
                <a:cs typeface="Times New Roman" pitchFamily="18" charset="0"/>
              </a:rPr>
              <a:t>ce unii oameni văd în mod greșit drept „tărie psihică” este de </a:t>
            </a:r>
            <a:r>
              <a:rPr lang="vi-VN" sz="2800" dirty="0" smtClean="0">
                <a:solidFill>
                  <a:srgbClr val="231F20"/>
                </a:solidFill>
                <a:latin typeface="Times New Roman" pitchFamily="18" charset="0"/>
                <a:cs typeface="Times New Roman" pitchFamily="18" charset="0"/>
              </a:rPr>
              <a:t>fapt</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o </a:t>
            </a:r>
            <a:r>
              <a:rPr lang="vi-VN" sz="2800" dirty="0">
                <a:solidFill>
                  <a:srgbClr val="231F20"/>
                </a:solidFill>
                <a:latin typeface="Times New Roman" pitchFamily="18" charset="0"/>
                <a:cs typeface="Times New Roman" pitchFamily="18" charset="0"/>
              </a:rPr>
              <a:t>determinare agresivă de a încălca granițele altor oameni fără </a:t>
            </a:r>
            <a:r>
              <a:rPr lang="vi-VN" sz="2800" dirty="0" smtClean="0">
                <a:solidFill>
                  <a:srgbClr val="231F20"/>
                </a:solidFill>
                <a:latin typeface="Times New Roman" pitchFamily="18" charset="0"/>
                <a:cs typeface="Times New Roman" pitchFamily="18" charset="0"/>
              </a:rPr>
              <a:t>respect</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sau </a:t>
            </a:r>
            <a:r>
              <a:rPr lang="vi-VN" sz="2800" dirty="0">
                <a:solidFill>
                  <a:srgbClr val="231F20"/>
                </a:solidFill>
                <a:latin typeface="Times New Roman" pitchFamily="18" charset="0"/>
                <a:cs typeface="Times New Roman" pitchFamily="18" charset="0"/>
              </a:rPr>
              <a:t>considerație pentru ceilalți, fără a te gândi la consecințe, și un fond</a:t>
            </a:r>
            <a:br>
              <a:rPr lang="vi-VN" sz="2800" dirty="0">
                <a:solidFill>
                  <a:srgbClr val="231F20"/>
                </a:solidFill>
                <a:latin typeface="Times New Roman" pitchFamily="18" charset="0"/>
                <a:cs typeface="Times New Roman" pitchFamily="18" charset="0"/>
              </a:rPr>
            </a:br>
            <a:r>
              <a:rPr lang="vi-VN" sz="2800" dirty="0" smtClean="0">
                <a:solidFill>
                  <a:srgbClr val="231F20"/>
                </a:solidFill>
                <a:latin typeface="Times New Roman" pitchFamily="18" charset="0"/>
                <a:cs typeface="Times New Roman" pitchFamily="18" charset="0"/>
              </a:rPr>
              <a:t>inf</a:t>
            </a:r>
            <a:r>
              <a:rPr lang="ro-RO" sz="2800" dirty="0" smtClean="0">
                <a:solidFill>
                  <a:srgbClr val="231F20"/>
                </a:solidFill>
                <a:latin typeface="Times New Roman" pitchFamily="18" charset="0"/>
                <a:cs typeface="Times New Roman" pitchFamily="18" charset="0"/>
              </a:rPr>
              <a:t>i</a:t>
            </a:r>
            <a:r>
              <a:rPr lang="vi-VN" sz="2800" dirty="0" smtClean="0">
                <a:solidFill>
                  <a:srgbClr val="231F20"/>
                </a:solidFill>
                <a:latin typeface="Times New Roman" pitchFamily="18" charset="0"/>
                <a:cs typeface="Times New Roman" pitchFamily="18" charset="0"/>
              </a:rPr>
              <a:t>nit </a:t>
            </a:r>
            <a:r>
              <a:rPr lang="vi-VN" sz="2800" dirty="0">
                <a:solidFill>
                  <a:srgbClr val="231F20"/>
                </a:solidFill>
                <a:latin typeface="Times New Roman" pitchFamily="18" charset="0"/>
                <a:cs typeface="Times New Roman" pitchFamily="18" charset="0"/>
              </a:rPr>
              <a:t>de scuze și motvații goale pentru agresiunea lor. </a:t>
            </a:r>
            <a:r>
              <a:rPr lang="vi-VN" sz="2800" dirty="0" smtClean="0">
                <a:solidFill>
                  <a:srgbClr val="231F20"/>
                </a:solidFill>
                <a:latin typeface="Times New Roman" pitchFamily="18" charset="0"/>
                <a:cs typeface="Times New Roman" pitchFamily="18" charset="0"/>
              </a:rPr>
              <a:t>O mot</a:t>
            </a:r>
            <a:r>
              <a:rPr lang="ro-RO" sz="2800" dirty="0" smtClean="0">
                <a:solidFill>
                  <a:srgbClr val="231F20"/>
                </a:solidFill>
                <a:latin typeface="Times New Roman" pitchFamily="18" charset="0"/>
                <a:cs typeface="Times New Roman" pitchFamily="18" charset="0"/>
              </a:rPr>
              <a:t>i</a:t>
            </a:r>
            <a:r>
              <a:rPr lang="vi-VN" sz="2800" dirty="0" smtClean="0">
                <a:solidFill>
                  <a:srgbClr val="231F20"/>
                </a:solidFill>
                <a:latin typeface="Times New Roman" pitchFamily="18" charset="0"/>
                <a:cs typeface="Times New Roman" pitchFamily="18" charset="0"/>
              </a:rPr>
              <a:t>vație</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este </a:t>
            </a:r>
            <a:r>
              <a:rPr lang="vi-VN" sz="2800" dirty="0">
                <a:solidFill>
                  <a:srgbClr val="231F20"/>
                </a:solidFill>
                <a:latin typeface="Times New Roman" pitchFamily="18" charset="0"/>
                <a:cs typeface="Times New Roman" pitchFamily="18" charset="0"/>
              </a:rPr>
              <a:t>o încercare de a pune o față acceptabilă social unui </a:t>
            </a:r>
            <a:r>
              <a:rPr lang="vi-VN" sz="2800" dirty="0" smtClean="0">
                <a:solidFill>
                  <a:srgbClr val="231F20"/>
                </a:solidFill>
                <a:latin typeface="Times New Roman" pitchFamily="18" charset="0"/>
                <a:cs typeface="Times New Roman" pitchFamily="18" charset="0"/>
              </a:rPr>
              <a:t>comportament</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inacceptabil </a:t>
            </a:r>
            <a:r>
              <a:rPr lang="vi-VN" sz="2800" dirty="0">
                <a:solidFill>
                  <a:srgbClr val="231F20"/>
                </a:solidFill>
                <a:latin typeface="Times New Roman" pitchFamily="18" charset="0"/>
                <a:cs typeface="Times New Roman" pitchFamily="18" charset="0"/>
              </a:rPr>
              <a:t>social. </a:t>
            </a:r>
            <a:r>
              <a:rPr lang="ro-RO" sz="2800" dirty="0" smtClean="0">
                <a:solidFill>
                  <a:srgbClr val="231F20"/>
                </a:solidFill>
                <a:latin typeface="Times New Roman" pitchFamily="18" charset="0"/>
                <a:cs typeface="Times New Roman" pitchFamily="18" charset="0"/>
              </a:rPr>
              <a:t/>
            </a:r>
            <a:br>
              <a:rPr lang="ro-RO" sz="2800" dirty="0" smtClean="0">
                <a:solidFill>
                  <a:srgbClr val="231F20"/>
                </a:solidFill>
                <a:latin typeface="Times New Roman" pitchFamily="18" charset="0"/>
                <a:cs typeface="Times New Roman" pitchFamily="18" charset="0"/>
              </a:rPr>
            </a:br>
            <a:r>
              <a:rPr lang="vi-VN" sz="2800" dirty="0" smtClean="0">
                <a:solidFill>
                  <a:srgbClr val="231F20"/>
                </a:solidFill>
                <a:latin typeface="Times New Roman" pitchFamily="18" charset="0"/>
                <a:cs typeface="Times New Roman" pitchFamily="18" charset="0"/>
              </a:rPr>
              <a:t>Mulți </a:t>
            </a:r>
            <a:r>
              <a:rPr lang="vi-VN" sz="2800" dirty="0">
                <a:solidFill>
                  <a:srgbClr val="231F20"/>
                </a:solidFill>
                <a:latin typeface="Times New Roman" pitchFamily="18" charset="0"/>
                <a:cs typeface="Times New Roman" pitchFamily="18" charset="0"/>
              </a:rPr>
              <a:t>adulți sunt păcăliți de această înșelătorie </a:t>
            </a:r>
            <a:r>
              <a:rPr lang="vi-VN" sz="2800" dirty="0" smtClean="0">
                <a:solidFill>
                  <a:srgbClr val="231F20"/>
                </a:solidFill>
                <a:latin typeface="Times New Roman" pitchFamily="18" charset="0"/>
                <a:cs typeface="Times New Roman" pitchFamily="18" charset="0"/>
              </a:rPr>
              <a:t>și</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manipulare</a:t>
            </a:r>
            <a:r>
              <a:rPr lang="vi-VN" sz="2800" dirty="0">
                <a:solidFill>
                  <a:srgbClr val="231F20"/>
                </a:solidFill>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vi-VN" sz="2800" dirty="0"/>
              <a:t/>
            </a:r>
            <a:br>
              <a:rPr lang="vi-VN" sz="2800" dirty="0"/>
            </a:br>
            <a:endParaRPr lang="ru-RU" sz="28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047164" y="685800"/>
            <a:ext cx="9698368" cy="5663485"/>
          </a:xfrm>
        </p:spPr>
        <p:txBody>
          <a:bodyPr>
            <a:noAutofit/>
          </a:bodyPr>
          <a:lstStyle/>
          <a:p>
            <a:pPr algn="just"/>
            <a:r>
              <a:rPr lang="ro-RO" sz="3200" b="1" dirty="0" smtClean="0">
                <a:solidFill>
                  <a:srgbClr val="00AEEF"/>
                </a:solidFill>
                <a:latin typeface="Times New Roman" pitchFamily="18" charset="0"/>
                <a:cs typeface="Times New Roman" pitchFamily="18" charset="0"/>
              </a:rPr>
              <a:t/>
            </a:r>
            <a:br>
              <a:rPr lang="ro-RO" sz="3200" b="1" dirty="0" smtClean="0">
                <a:solidFill>
                  <a:srgbClr val="00AEEF"/>
                </a:solidFill>
                <a:latin typeface="Times New Roman" pitchFamily="18" charset="0"/>
                <a:cs typeface="Times New Roman" pitchFamily="18" charset="0"/>
              </a:rPr>
            </a:br>
            <a:r>
              <a:rPr lang="vi-VN" sz="2800" b="1" dirty="0" smtClean="0">
                <a:solidFill>
                  <a:schemeClr val="accent1">
                    <a:lumMod val="75000"/>
                  </a:schemeClr>
                </a:solidFill>
                <a:latin typeface="Times New Roman" pitchFamily="18" charset="0"/>
                <a:cs typeface="Times New Roman" pitchFamily="18" charset="0"/>
              </a:rPr>
              <a:t>MIT</a:t>
            </a:r>
            <a:r>
              <a:rPr lang="vi-VN" sz="2800" b="1" dirty="0">
                <a:solidFill>
                  <a:schemeClr val="accent1">
                    <a:lumMod val="75000"/>
                  </a:schemeClr>
                </a:solidFill>
                <a:latin typeface="Times New Roman" pitchFamily="18" charset="0"/>
                <a:cs typeface="Times New Roman" pitchFamily="18" charset="0"/>
              </a:rPr>
              <a:t>:</a:t>
            </a:r>
            <a:r>
              <a:rPr lang="vi-VN" sz="2800" b="1" dirty="0">
                <a:solidFill>
                  <a:srgbClr val="00AEEF"/>
                </a:solidFill>
                <a:latin typeface="Times New Roman" pitchFamily="18" charset="0"/>
                <a:cs typeface="Times New Roman" pitchFamily="18" charset="0"/>
              </a:rPr>
              <a:t> </a:t>
            </a:r>
            <a:r>
              <a:rPr lang="vi-VN" sz="2800" dirty="0">
                <a:solidFill>
                  <a:srgbClr val="231F20"/>
                </a:solidFill>
                <a:latin typeface="Times New Roman" pitchFamily="18" charset="0"/>
                <a:cs typeface="Times New Roman" pitchFamily="18" charset="0"/>
              </a:rPr>
              <a:t>Copiii și </a:t>
            </a:r>
            <a:r>
              <a:rPr lang="vi-VN" sz="2800" dirty="0" smtClean="0">
                <a:solidFill>
                  <a:srgbClr val="231F20"/>
                </a:solidFill>
                <a:latin typeface="Times New Roman" pitchFamily="18" charset="0"/>
                <a:cs typeface="Times New Roman" pitchFamily="18" charset="0"/>
              </a:rPr>
              <a:t>t</a:t>
            </a:r>
            <a:r>
              <a:rPr lang="ro-RO" sz="2800" dirty="0" smtClean="0">
                <a:solidFill>
                  <a:srgbClr val="231F20"/>
                </a:solidFill>
                <a:latin typeface="Times New Roman" pitchFamily="18" charset="0"/>
                <a:cs typeface="Times New Roman" pitchFamily="18" charset="0"/>
              </a:rPr>
              <a:t>i</a:t>
            </a:r>
            <a:r>
              <a:rPr lang="vi-VN" sz="2800" dirty="0" smtClean="0">
                <a:solidFill>
                  <a:srgbClr val="231F20"/>
                </a:solidFill>
                <a:latin typeface="Times New Roman" pitchFamily="18" charset="0"/>
                <a:cs typeface="Times New Roman" pitchFamily="18" charset="0"/>
              </a:rPr>
              <a:t>nerii </a:t>
            </a:r>
            <a:r>
              <a:rPr lang="vi-VN" sz="2800" dirty="0">
                <a:solidFill>
                  <a:srgbClr val="231F20"/>
                </a:solidFill>
                <a:latin typeface="Times New Roman" pitchFamily="18" charset="0"/>
                <a:cs typeface="Times New Roman" pitchFamily="18" charset="0"/>
              </a:rPr>
              <a:t>care </a:t>
            </a:r>
            <a:r>
              <a:rPr lang="vi-VN" sz="2800" dirty="0" smtClean="0">
                <a:solidFill>
                  <a:srgbClr val="231F20"/>
                </a:solidFill>
                <a:latin typeface="Times New Roman" pitchFamily="18" charset="0"/>
                <a:cs typeface="Times New Roman" pitchFamily="18" charset="0"/>
              </a:rPr>
              <a:t>sunt</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agresați </a:t>
            </a:r>
            <a:r>
              <a:rPr lang="vi-VN" sz="2800" dirty="0">
                <a:solidFill>
                  <a:srgbClr val="231F20"/>
                </a:solidFill>
                <a:latin typeface="Times New Roman" pitchFamily="18" charset="0"/>
                <a:cs typeface="Times New Roman" pitchFamily="18" charset="0"/>
              </a:rPr>
              <a:t>vor spune unui </a:t>
            </a:r>
            <a:r>
              <a:rPr lang="vi-VN" sz="2800" dirty="0" smtClean="0">
                <a:solidFill>
                  <a:srgbClr val="231F20"/>
                </a:solidFill>
                <a:latin typeface="Times New Roman" pitchFamily="18" charset="0"/>
                <a:cs typeface="Times New Roman" pitchFamily="18" charset="0"/>
              </a:rPr>
              <a:t>adult</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aproape </a:t>
            </a:r>
            <a:r>
              <a:rPr lang="vi-VN" sz="2800" dirty="0">
                <a:solidFill>
                  <a:srgbClr val="231F20"/>
                </a:solidFill>
                <a:latin typeface="Times New Roman" pitchFamily="18" charset="0"/>
                <a:cs typeface="Times New Roman" pitchFamily="18" charset="0"/>
              </a:rPr>
              <a:t>întotdeauna</a:t>
            </a:r>
            <a:r>
              <a:rPr lang="vi-VN" sz="2800" dirty="0" smtClean="0">
                <a:solidFill>
                  <a:srgbClr val="231F20"/>
                </a:solidFill>
                <a:latin typeface="Times New Roman" pitchFamily="18" charset="0"/>
                <a:cs typeface="Times New Roman" pitchFamily="18" charset="0"/>
              </a:rPr>
              <a:t>.</a:t>
            </a:r>
            <a:r>
              <a:rPr lang="ro-RO" sz="2800" dirty="0" smtClean="0">
                <a:solidFill>
                  <a:srgbClr val="231F20"/>
                </a:solidFill>
                <a:latin typeface="Times New Roman" pitchFamily="18" charset="0"/>
                <a:cs typeface="Times New Roman" pitchFamily="18" charset="0"/>
              </a:rPr>
              <a:t/>
            </a:r>
            <a:br>
              <a:rPr lang="ro-RO" sz="2800" dirty="0" smtClean="0">
                <a:solidFill>
                  <a:srgbClr val="231F20"/>
                </a:solidFill>
                <a:latin typeface="Times New Roman" pitchFamily="18" charset="0"/>
                <a:cs typeface="Times New Roman" pitchFamily="18" charset="0"/>
              </a:rPr>
            </a:br>
            <a:r>
              <a:rPr lang="vi-VN" sz="2800" dirty="0">
                <a:solidFill>
                  <a:srgbClr val="231F20"/>
                </a:solidFill>
                <a:latin typeface="Times New Roman" pitchFamily="18" charset="0"/>
                <a:cs typeface="Times New Roman" pitchFamily="18" charset="0"/>
              </a:rPr>
              <a:t/>
            </a:r>
            <a:br>
              <a:rPr lang="vi-VN" sz="2800" dirty="0">
                <a:solidFill>
                  <a:srgbClr val="231F20"/>
                </a:solidFill>
                <a:latin typeface="Times New Roman" pitchFamily="18" charset="0"/>
                <a:cs typeface="Times New Roman" pitchFamily="18" charset="0"/>
              </a:rPr>
            </a:br>
            <a:r>
              <a:rPr lang="vi-VN" sz="2800" b="1" dirty="0">
                <a:solidFill>
                  <a:schemeClr val="accent1">
                    <a:lumMod val="75000"/>
                  </a:schemeClr>
                </a:solidFill>
                <a:latin typeface="Times New Roman" pitchFamily="18" charset="0"/>
                <a:cs typeface="Times New Roman" pitchFamily="18" charset="0"/>
              </a:rPr>
              <a:t>REALITATE:</a:t>
            </a:r>
            <a:r>
              <a:rPr lang="vi-VN" sz="2800" b="1" dirty="0">
                <a:solidFill>
                  <a:srgbClr val="00AEEF"/>
                </a:solidFill>
                <a:latin typeface="Times New Roman" pitchFamily="18" charset="0"/>
                <a:cs typeface="Times New Roman" pitchFamily="18" charset="0"/>
              </a:rPr>
              <a:t> </a:t>
            </a:r>
            <a:r>
              <a:rPr lang="vi-VN" sz="2800" dirty="0">
                <a:solidFill>
                  <a:srgbClr val="231F20"/>
                </a:solidFill>
                <a:latin typeface="Times New Roman" pitchFamily="18" charset="0"/>
                <a:cs typeface="Times New Roman" pitchFamily="18" charset="0"/>
              </a:rPr>
              <a:t>Adulții adesea nu sunt </a:t>
            </a:r>
            <a:r>
              <a:rPr lang="vi-VN" sz="2800" dirty="0" smtClean="0">
                <a:solidFill>
                  <a:srgbClr val="231F20"/>
                </a:solidFill>
                <a:latin typeface="Times New Roman" pitchFamily="18" charset="0"/>
                <a:cs typeface="Times New Roman" pitchFamily="18" charset="0"/>
              </a:rPr>
              <a:t>conșt</a:t>
            </a:r>
            <a:r>
              <a:rPr lang="ro-RO" sz="2800" dirty="0" smtClean="0">
                <a:solidFill>
                  <a:srgbClr val="231F20"/>
                </a:solidFill>
                <a:latin typeface="Times New Roman" pitchFamily="18" charset="0"/>
                <a:cs typeface="Times New Roman" pitchFamily="18" charset="0"/>
              </a:rPr>
              <a:t>i</a:t>
            </a:r>
            <a:r>
              <a:rPr lang="vi-VN" sz="2800" dirty="0" smtClean="0">
                <a:solidFill>
                  <a:srgbClr val="231F20"/>
                </a:solidFill>
                <a:latin typeface="Times New Roman" pitchFamily="18" charset="0"/>
                <a:cs typeface="Times New Roman" pitchFamily="18" charset="0"/>
              </a:rPr>
              <a:t>enți </a:t>
            </a:r>
            <a:r>
              <a:rPr lang="vi-VN" sz="2800" dirty="0">
                <a:solidFill>
                  <a:srgbClr val="231F20"/>
                </a:solidFill>
                <a:latin typeface="Times New Roman" pitchFamily="18" charset="0"/>
                <a:cs typeface="Times New Roman" pitchFamily="18" charset="0"/>
              </a:rPr>
              <a:t>de bullying — în parte pentru </a:t>
            </a:r>
            <a:r>
              <a:rPr lang="vi-VN" sz="2800" dirty="0" smtClean="0">
                <a:solidFill>
                  <a:srgbClr val="231F20"/>
                </a:solidFill>
                <a:latin typeface="Times New Roman" pitchFamily="18" charset="0"/>
                <a:cs typeface="Times New Roman" pitchFamily="18" charset="0"/>
              </a:rPr>
              <a:t>că</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mulți </a:t>
            </a:r>
            <a:r>
              <a:rPr lang="vi-VN" sz="2800" dirty="0">
                <a:solidFill>
                  <a:srgbClr val="231F20"/>
                </a:solidFill>
                <a:latin typeface="Times New Roman" pitchFamily="18" charset="0"/>
                <a:cs typeface="Times New Roman" pitchFamily="18" charset="0"/>
              </a:rPr>
              <a:t>copii nu îl raportează. </a:t>
            </a:r>
            <a:r>
              <a:rPr lang="ro-RO" sz="2800" dirty="0" smtClean="0">
                <a:solidFill>
                  <a:srgbClr val="231F20"/>
                </a:solidFill>
                <a:latin typeface="Times New Roman" pitchFamily="18" charset="0"/>
                <a:cs typeface="Times New Roman" pitchFamily="18" charset="0"/>
              </a:rPr>
              <a:t/>
            </a:r>
            <a:br>
              <a:rPr lang="ro-RO" sz="2800" dirty="0" smtClean="0">
                <a:solidFill>
                  <a:srgbClr val="231F20"/>
                </a:solidFill>
                <a:latin typeface="Times New Roman" pitchFamily="18" charset="0"/>
                <a:cs typeface="Times New Roman" pitchFamily="18" charset="0"/>
              </a:rPr>
            </a:br>
            <a:r>
              <a:rPr lang="vi-VN" sz="2800" dirty="0" smtClean="0">
                <a:solidFill>
                  <a:srgbClr val="231F20"/>
                </a:solidFill>
                <a:latin typeface="Times New Roman" pitchFamily="18" charset="0"/>
                <a:cs typeface="Times New Roman" pitchFamily="18" charset="0"/>
              </a:rPr>
              <a:t>Doar </a:t>
            </a:r>
            <a:r>
              <a:rPr lang="vi-VN" sz="2800" dirty="0">
                <a:solidFill>
                  <a:srgbClr val="231F20"/>
                </a:solidFill>
                <a:latin typeface="Times New Roman" pitchFamily="18" charset="0"/>
                <a:cs typeface="Times New Roman" pitchFamily="18" charset="0"/>
              </a:rPr>
              <a:t>1/3 din elevii care au fost agresați au </a:t>
            </a:r>
            <a:r>
              <a:rPr lang="vi-VN" sz="2800" dirty="0" smtClean="0">
                <a:solidFill>
                  <a:srgbClr val="231F20"/>
                </a:solidFill>
                <a:latin typeface="Times New Roman" pitchFamily="18" charset="0"/>
                <a:cs typeface="Times New Roman" pitchFamily="18" charset="0"/>
              </a:rPr>
              <a:t>raportat</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acest </a:t>
            </a:r>
            <a:r>
              <a:rPr lang="vi-VN" sz="2800" dirty="0">
                <a:solidFill>
                  <a:srgbClr val="231F20"/>
                </a:solidFill>
                <a:latin typeface="Times New Roman" pitchFamily="18" charset="0"/>
                <a:cs typeface="Times New Roman" pitchFamily="18" charset="0"/>
              </a:rPr>
              <a:t>lucru unui adult. Băieții și copiii mai mari sunt mai puțin </a:t>
            </a:r>
            <a:r>
              <a:rPr lang="vi-VN" sz="2800" dirty="0" smtClean="0">
                <a:solidFill>
                  <a:srgbClr val="231F20"/>
                </a:solidFill>
                <a:latin typeface="Times New Roman" pitchFamily="18" charset="0"/>
                <a:cs typeface="Times New Roman" pitchFamily="18" charset="0"/>
              </a:rPr>
              <a:t>predispuși</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decât </a:t>
            </a:r>
            <a:r>
              <a:rPr lang="vi-VN" sz="2800" dirty="0">
                <a:solidFill>
                  <a:srgbClr val="231F20"/>
                </a:solidFill>
                <a:latin typeface="Times New Roman" pitchFamily="18" charset="0"/>
                <a:cs typeface="Times New Roman" pitchFamily="18" charset="0"/>
              </a:rPr>
              <a:t>fetele și copiii mai mici să spună unui adult despre bullying. </a:t>
            </a:r>
            <a:r>
              <a:rPr lang="ro-RO" sz="2800" dirty="0">
                <a:solidFill>
                  <a:srgbClr val="231F20"/>
                </a:solidFill>
                <a:latin typeface="Times New Roman" pitchFamily="18" charset="0"/>
                <a:cs typeface="Times New Roman" pitchFamily="18" charset="0"/>
              </a:rPr>
              <a:t>A</a:t>
            </a:r>
            <a:r>
              <a:rPr lang="vi-VN" sz="2800" dirty="0" smtClean="0">
                <a:solidFill>
                  <a:srgbClr val="231F20"/>
                </a:solidFill>
                <a:latin typeface="Times New Roman" pitchFamily="18" charset="0"/>
                <a:cs typeface="Times New Roman" pitchFamily="18" charset="0"/>
              </a:rPr>
              <a:t>r </a:t>
            </a:r>
            <a:r>
              <a:rPr lang="vi-VN" sz="2800" dirty="0">
                <a:solidFill>
                  <a:srgbClr val="231F20"/>
                </a:solidFill>
                <a:latin typeface="Times New Roman" pitchFamily="18" charset="0"/>
                <a:cs typeface="Times New Roman" pitchFamily="18" charset="0"/>
              </a:rPr>
              <a:t>putea să le </a:t>
            </a:r>
            <a:r>
              <a:rPr lang="vi-VN" sz="2800" dirty="0" smtClean="0">
                <a:solidFill>
                  <a:srgbClr val="231F20"/>
                </a:solidFill>
                <a:latin typeface="Times New Roman" pitchFamily="18" charset="0"/>
                <a:cs typeface="Times New Roman" pitchFamily="18" charset="0"/>
              </a:rPr>
              <a:t>f</a:t>
            </a:r>
            <a:r>
              <a:rPr lang="ro-RO" sz="2800" dirty="0" smtClean="0">
                <a:solidFill>
                  <a:srgbClr val="231F20"/>
                </a:solidFill>
                <a:latin typeface="Times New Roman" pitchFamily="18" charset="0"/>
                <a:cs typeface="Times New Roman" pitchFamily="18" charset="0"/>
              </a:rPr>
              <a:t>i</a:t>
            </a:r>
            <a:r>
              <a:rPr lang="vi-VN" sz="2800" dirty="0" smtClean="0">
                <a:solidFill>
                  <a:srgbClr val="231F20"/>
                </a:solidFill>
                <a:latin typeface="Times New Roman" pitchFamily="18" charset="0"/>
                <a:cs typeface="Times New Roman" pitchFamily="18" charset="0"/>
              </a:rPr>
              <a:t>e </a:t>
            </a:r>
            <a:r>
              <a:rPr lang="vi-VN" sz="2800" dirty="0">
                <a:solidFill>
                  <a:srgbClr val="231F20"/>
                </a:solidFill>
                <a:latin typeface="Times New Roman" pitchFamily="18" charset="0"/>
                <a:cs typeface="Times New Roman" pitchFamily="18" charset="0"/>
              </a:rPr>
              <a:t>teamă că adulții nu vor lua </a:t>
            </a:r>
            <a:r>
              <a:rPr lang="vi-VN" sz="2800" dirty="0" smtClean="0">
                <a:solidFill>
                  <a:srgbClr val="231F20"/>
                </a:solidFill>
                <a:latin typeface="Times New Roman" pitchFamily="18" charset="0"/>
                <a:cs typeface="Times New Roman" pitchFamily="18" charset="0"/>
              </a:rPr>
              <a:t>în</a:t>
            </a:r>
            <a:r>
              <a:rPr lang="ro-RO" sz="2800" dirty="0" smtClean="0">
                <a:solidFill>
                  <a:srgbClr val="231F20"/>
                </a:solidFill>
                <a:latin typeface="Times New Roman" pitchFamily="18" charset="0"/>
                <a:cs typeface="Times New Roman" pitchFamily="18" charset="0"/>
              </a:rPr>
              <a:t> </a:t>
            </a:r>
            <a:r>
              <a:rPr lang="vi-VN" sz="2800" dirty="0" smtClean="0">
                <a:solidFill>
                  <a:srgbClr val="231F20"/>
                </a:solidFill>
                <a:latin typeface="Times New Roman" pitchFamily="18" charset="0"/>
                <a:cs typeface="Times New Roman" pitchFamily="18" charset="0"/>
              </a:rPr>
              <a:t>serios </a:t>
            </a:r>
            <a:r>
              <a:rPr lang="vi-VN" sz="2800" dirty="0">
                <a:solidFill>
                  <a:srgbClr val="231F20"/>
                </a:solidFill>
                <a:latin typeface="Times New Roman" pitchFamily="18" charset="0"/>
                <a:cs typeface="Times New Roman" pitchFamily="18" charset="0"/>
              </a:rPr>
              <a:t>preocupările lor sau vor </a:t>
            </a:r>
            <a:r>
              <a:rPr lang="vi-VN" sz="2800" dirty="0" smtClean="0">
                <a:solidFill>
                  <a:srgbClr val="231F20"/>
                </a:solidFill>
                <a:latin typeface="Times New Roman" pitchFamily="18" charset="0"/>
                <a:cs typeface="Times New Roman" pitchFamily="18" charset="0"/>
              </a:rPr>
              <a:t>gest</a:t>
            </a:r>
            <a:r>
              <a:rPr lang="ro-RO" sz="2800" dirty="0" smtClean="0">
                <a:solidFill>
                  <a:srgbClr val="231F20"/>
                </a:solidFill>
                <a:latin typeface="Times New Roman" pitchFamily="18" charset="0"/>
                <a:cs typeface="Times New Roman" pitchFamily="18" charset="0"/>
              </a:rPr>
              <a:t>i</a:t>
            </a:r>
            <a:r>
              <a:rPr lang="vi-VN" sz="2800" dirty="0" smtClean="0">
                <a:solidFill>
                  <a:srgbClr val="231F20"/>
                </a:solidFill>
                <a:latin typeface="Times New Roman" pitchFamily="18" charset="0"/>
                <a:cs typeface="Times New Roman" pitchFamily="18" charset="0"/>
              </a:rPr>
              <a:t>ona </a:t>
            </a:r>
            <a:r>
              <a:rPr lang="vi-VN" sz="2800" dirty="0">
                <a:solidFill>
                  <a:srgbClr val="231F20"/>
                </a:solidFill>
                <a:latin typeface="Times New Roman" pitchFamily="18" charset="0"/>
                <a:cs typeface="Times New Roman" pitchFamily="18" charset="0"/>
              </a:rPr>
              <a:t>neadecvat situația de bullying.</a:t>
            </a:r>
            <a:r>
              <a:rPr lang="vi-VN" sz="2800" dirty="0">
                <a:latin typeface="Times New Roman" pitchFamily="18" charset="0"/>
                <a:cs typeface="Times New Roman" pitchFamily="18" charset="0"/>
              </a:rPr>
              <a:t> </a:t>
            </a:r>
            <a:r>
              <a:rPr lang="vi-VN" sz="3200" dirty="0">
                <a:latin typeface="Times New Roman" pitchFamily="18" charset="0"/>
                <a:cs typeface="Times New Roman" pitchFamily="18" charset="0"/>
              </a:rPr>
              <a:t/>
            </a:r>
            <a:br>
              <a:rPr lang="vi-VN" sz="3200" dirty="0">
                <a:latin typeface="Times New Roman" pitchFamily="18" charset="0"/>
                <a:cs typeface="Times New Roman" pitchFamily="18" charset="0"/>
              </a:rPr>
            </a:br>
            <a:endParaRPr lang="ro-RO" sz="3200" dirty="0">
              <a:latin typeface="Times New Roman" pitchFamily="18" charset="0"/>
              <a:cs typeface="Times New Roman" pitchFamily="18" charset="0"/>
            </a:endParaRPr>
          </a:p>
        </p:txBody>
      </p:sp>
    </p:spTree>
    <p:extLst>
      <p:ext uri="{BB962C8B-B14F-4D97-AF65-F5344CB8AC3E}">
        <p14:creationId xmlns:p14="http://schemas.microsoft.com/office/powerpoint/2010/main" val="357154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9677" y="443204"/>
            <a:ext cx="6708284" cy="1155700"/>
          </a:xfrm>
        </p:spPr>
        <p:txBody>
          <a:bodyPr>
            <a:normAutofit/>
          </a:bodyPr>
          <a:lstStyle/>
          <a:p>
            <a:r>
              <a:rPr lang="ro-RO" altLang="ru-RU" sz="4800" b="1" dirty="0" smtClean="0">
                <a:solidFill>
                  <a:schemeClr val="accent1">
                    <a:lumMod val="75000"/>
                  </a:schemeClr>
                </a:solidFill>
                <a:latin typeface="Times New Roman" pitchFamily="18" charset="0"/>
                <a:cs typeface="Times New Roman" pitchFamily="18" charset="0"/>
              </a:rPr>
              <a:t>Tipuri de </a:t>
            </a:r>
            <a:r>
              <a:rPr lang="en-US" altLang="ru-RU" sz="4800" b="1" dirty="0" smtClean="0">
                <a:solidFill>
                  <a:schemeClr val="accent1">
                    <a:lumMod val="75000"/>
                  </a:schemeClr>
                </a:solidFill>
                <a:latin typeface="Times New Roman" pitchFamily="18" charset="0"/>
                <a:cs typeface="Times New Roman" pitchFamily="18" charset="0"/>
              </a:rPr>
              <a:t>bullying</a:t>
            </a:r>
            <a:endParaRPr lang="ru-RU" altLang="ru-RU" sz="4800" b="1" dirty="0">
              <a:solidFill>
                <a:schemeClr val="accent1">
                  <a:lumMod val="75000"/>
                </a:schemeClr>
              </a:solidFill>
              <a:latin typeface="Times New Roman" pitchFamily="18" charset="0"/>
              <a:cs typeface="Times New Roman" pitchFamily="18" charset="0"/>
            </a:endParaRPr>
          </a:p>
        </p:txBody>
      </p:sp>
      <p:pic>
        <p:nvPicPr>
          <p:cNvPr id="6" name="Content Placeholder 5" descr="images (4).jpg"/>
          <p:cNvPicPr>
            <a:picLocks noGrp="1" noChangeAspect="1"/>
          </p:cNvPicPr>
          <p:nvPr>
            <p:ph sz="half" idx="1"/>
          </p:nvPr>
        </p:nvPicPr>
        <p:blipFill>
          <a:blip r:embed="rId2" cstate="print"/>
          <a:stretch>
            <a:fillRect/>
          </a:stretch>
        </p:blipFill>
        <p:spPr>
          <a:xfrm>
            <a:off x="3909313" y="1850753"/>
            <a:ext cx="5076031" cy="438384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7718" y="1596789"/>
            <a:ext cx="5923129" cy="4067032"/>
          </a:xfrm>
        </p:spPr>
        <p:txBody>
          <a:bodyPr>
            <a:normAutofit fontScale="90000"/>
          </a:bodyPr>
          <a:lstStyle/>
          <a:p>
            <a:pPr lvl="0">
              <a:lnSpc>
                <a:spcPct val="107000"/>
              </a:lnSpc>
              <a:spcAft>
                <a:spcPts val="800"/>
              </a:spcAft>
              <a:tabLst>
                <a:tab pos="457200" algn="l"/>
              </a:tabLst>
            </a:pPr>
            <a:r>
              <a:rPr lang="ro-MO" sz="3600" b="1" dirty="0" smtClean="0">
                <a:latin typeface="Times New Roman" pitchFamily="18" charset="0"/>
                <a:ea typeface="Calibri" panose="020F0502020204030204" charset="0"/>
                <a:cs typeface="Times New Roman" pitchFamily="18" charset="0"/>
              </a:rPr>
              <a:t/>
            </a:r>
            <a:br>
              <a:rPr lang="ro-MO" sz="3600" b="1" dirty="0" smtClean="0">
                <a:latin typeface="Times New Roman" pitchFamily="18" charset="0"/>
                <a:ea typeface="Calibri" panose="020F0502020204030204" charset="0"/>
                <a:cs typeface="Times New Roman" pitchFamily="18" charset="0"/>
              </a:rPr>
            </a:br>
            <a:r>
              <a:rPr lang="ro-MO" sz="3600" b="1" dirty="0" smtClean="0">
                <a:latin typeface="Times New Roman" pitchFamily="18" charset="0"/>
                <a:ea typeface="Calibri" panose="020F0502020204030204" charset="0"/>
                <a:cs typeface="Times New Roman" pitchFamily="18" charset="0"/>
              </a:rPr>
              <a:t>Presupune:</a:t>
            </a:r>
            <a:r>
              <a:rPr lang="ro-MO" sz="3100" b="1" dirty="0" smtClean="0">
                <a:latin typeface="Times New Roman" pitchFamily="18" charset="0"/>
                <a:ea typeface="Calibri" panose="020F0502020204030204" charset="0"/>
                <a:cs typeface="Times New Roman" pitchFamily="18" charset="0"/>
              </a:rPr>
              <a:t/>
            </a:r>
            <a:br>
              <a:rPr lang="ro-MO" sz="3100" b="1" dirty="0" smtClean="0">
                <a:latin typeface="Times New Roman" pitchFamily="18" charset="0"/>
                <a:ea typeface="Calibri" panose="020F0502020204030204" charset="0"/>
                <a:cs typeface="Times New Roman" pitchFamily="18" charset="0"/>
              </a:rPr>
            </a:br>
            <a:r>
              <a:rPr lang="en-US" sz="3600" dirty="0" err="1" smtClean="0">
                <a:latin typeface="Times New Roman" pitchFamily="18" charset="0"/>
                <a:ea typeface="Calibri" panose="020F0502020204030204" charset="0"/>
                <a:cs typeface="Times New Roman" pitchFamily="18" charset="0"/>
              </a:rPr>
              <a:t>tachinare</a:t>
            </a:r>
            <a:r>
              <a:rPr lang="ru-RU" sz="3600" dirty="0" smtClean="0">
                <a:latin typeface="Times New Roman" pitchFamily="18" charset="0"/>
                <a:ea typeface="Calibri" panose="020F0502020204030204" charset="0"/>
                <a:cs typeface="Times New Roman" pitchFamily="18" charset="0"/>
              </a:rPr>
              <a:t>, </a:t>
            </a:r>
            <a:br>
              <a:rPr lang="ru-RU" sz="3600" dirty="0" smtClean="0">
                <a:latin typeface="Times New Roman" pitchFamily="18" charset="0"/>
                <a:ea typeface="Calibri" panose="020F0502020204030204" charset="0"/>
                <a:cs typeface="Times New Roman" pitchFamily="18" charset="0"/>
              </a:rPr>
            </a:br>
            <a:r>
              <a:rPr lang="ro-MO" sz="3600" dirty="0" smtClean="0">
                <a:latin typeface="Times New Roman" pitchFamily="18" charset="0"/>
                <a:ea typeface="Calibri" panose="020F0502020204030204" charset="0"/>
                <a:cs typeface="Times New Roman" pitchFamily="18" charset="0"/>
              </a:rPr>
              <a:t>insulte</a:t>
            </a:r>
            <a:r>
              <a:rPr lang="ru-RU" sz="3600" dirty="0" smtClean="0">
                <a:latin typeface="Times New Roman" pitchFamily="18" charset="0"/>
                <a:ea typeface="Calibri" panose="020F0502020204030204" charset="0"/>
                <a:cs typeface="Times New Roman" pitchFamily="18" charset="0"/>
              </a:rPr>
              <a:t>,</a:t>
            </a:r>
            <a:br>
              <a:rPr lang="ru-RU" sz="3600" dirty="0" smtClean="0">
                <a:latin typeface="Times New Roman" pitchFamily="18" charset="0"/>
                <a:ea typeface="Calibri" panose="020F0502020204030204" charset="0"/>
                <a:cs typeface="Times New Roman" pitchFamily="18" charset="0"/>
              </a:rPr>
            </a:br>
            <a:r>
              <a:rPr lang="ro-MO" sz="3600" dirty="0" smtClean="0">
                <a:latin typeface="Times New Roman" pitchFamily="18" charset="0"/>
                <a:ea typeface="Calibri" panose="020F0502020204030204" charset="0"/>
                <a:cs typeface="Times New Roman" pitchFamily="18" charset="0"/>
              </a:rPr>
              <a:t>amenințări</a:t>
            </a:r>
            <a:r>
              <a:rPr lang="ru-RU" sz="3600" dirty="0" smtClean="0">
                <a:latin typeface="Times New Roman" pitchFamily="18" charset="0"/>
                <a:ea typeface="Calibri" panose="020F0502020204030204" charset="0"/>
                <a:cs typeface="Times New Roman" pitchFamily="18" charset="0"/>
              </a:rPr>
              <a:t>, </a:t>
            </a:r>
            <a:br>
              <a:rPr lang="ru-RU" sz="3600" dirty="0" smtClean="0">
                <a:latin typeface="Times New Roman" pitchFamily="18" charset="0"/>
                <a:ea typeface="Calibri" panose="020F0502020204030204" charset="0"/>
                <a:cs typeface="Times New Roman" pitchFamily="18" charset="0"/>
              </a:rPr>
            </a:br>
            <a:r>
              <a:rPr lang="ro-MO" sz="3600" dirty="0" smtClean="0">
                <a:latin typeface="Times New Roman" pitchFamily="18" charset="0"/>
                <a:ea typeface="Calibri" panose="020F0502020204030204" charset="0"/>
                <a:cs typeface="Times New Roman" pitchFamily="18" charset="0"/>
              </a:rPr>
              <a:t>șantaj,</a:t>
            </a:r>
            <a:br>
              <a:rPr lang="ro-MO" sz="3600" dirty="0" smtClean="0">
                <a:latin typeface="Times New Roman" pitchFamily="18" charset="0"/>
                <a:ea typeface="Calibri" panose="020F0502020204030204" charset="0"/>
                <a:cs typeface="Times New Roman" pitchFamily="18" charset="0"/>
              </a:rPr>
            </a:br>
            <a:r>
              <a:rPr lang="ro-MO" sz="3600" dirty="0" smtClean="0">
                <a:latin typeface="Times New Roman" pitchFamily="18" charset="0"/>
                <a:ea typeface="Calibri" panose="020F0502020204030204" charset="0"/>
                <a:cs typeface="Times New Roman" pitchFamily="18" charset="0"/>
              </a:rPr>
              <a:t>poreclire, </a:t>
            </a:r>
            <a:br>
              <a:rPr lang="ro-MO" sz="3600" dirty="0" smtClean="0">
                <a:latin typeface="Times New Roman" pitchFamily="18" charset="0"/>
                <a:ea typeface="Calibri" panose="020F0502020204030204" charset="0"/>
                <a:cs typeface="Times New Roman" pitchFamily="18" charset="0"/>
              </a:rPr>
            </a:br>
            <a:r>
              <a:rPr lang="ro-MO" sz="3600" dirty="0" smtClean="0">
                <a:latin typeface="Times New Roman" pitchFamily="18" charset="0"/>
                <a:ea typeface="Calibri" panose="020F0502020204030204" charset="0"/>
                <a:cs typeface="Times New Roman" pitchFamily="18" charset="0"/>
              </a:rPr>
              <a:t>împrăștiere de zvonuri și minciuni din partea agresorului.</a:t>
            </a:r>
            <a:r>
              <a:rPr lang="ru-RU" sz="3600" dirty="0" smtClean="0">
                <a:latin typeface="Times New Roman" pitchFamily="18" charset="0"/>
                <a:ea typeface="Calibri" panose="020F0502020204030204" charset="0"/>
                <a:cs typeface="Times New Roman" pitchFamily="18" charset="0"/>
              </a:rPr>
              <a:t/>
            </a:r>
            <a:br>
              <a:rPr lang="ru-RU" sz="3600" dirty="0" smtClean="0">
                <a:latin typeface="Times New Roman" pitchFamily="18" charset="0"/>
                <a:ea typeface="Calibri" panose="020F0502020204030204" charset="0"/>
                <a:cs typeface="Times New Roman" pitchFamily="18" charset="0"/>
              </a:rPr>
            </a:br>
            <a:endParaRPr lang="ru-RU" sz="3600" b="1" dirty="0">
              <a:solidFill>
                <a:schemeClr val="accent1">
                  <a:lumMod val="75000"/>
                </a:schemeClr>
              </a:solidFill>
              <a:latin typeface="Times New Roman" pitchFamily="18" charset="0"/>
              <a:cs typeface="Times New Roman" pitchFamily="18" charset="0"/>
            </a:endParaRPr>
          </a:p>
        </p:txBody>
      </p:sp>
      <p:pic>
        <p:nvPicPr>
          <p:cNvPr id="2050" name="Picture 2" descr="E:\ЛИЦЕЙ\ЛИЦЕЙ 2019-2020\МЕРОПРИЯТИЯ\Буллинг\картинки\https--s-media-cache-ak0.pinimg.com-736x-d8-06-58-d8065825f41e6c43afdf3c7536eb2c22.jpg"/>
          <p:cNvPicPr>
            <a:picLocks noChangeAspect="1" noChangeArrowheads="1"/>
          </p:cNvPicPr>
          <p:nvPr/>
        </p:nvPicPr>
        <p:blipFill>
          <a:blip r:embed="rId2" cstate="print"/>
          <a:srcRect/>
          <a:stretch>
            <a:fillRect/>
          </a:stretch>
        </p:blipFill>
        <p:spPr bwMode="auto">
          <a:xfrm>
            <a:off x="1575634" y="1583140"/>
            <a:ext cx="4114404" cy="4107976"/>
          </a:xfrm>
          <a:prstGeom prst="rect">
            <a:avLst/>
          </a:prstGeom>
          <a:noFill/>
        </p:spPr>
      </p:pic>
      <p:sp>
        <p:nvSpPr>
          <p:cNvPr id="5" name="TextBox 4"/>
          <p:cNvSpPr txBox="1"/>
          <p:nvPr/>
        </p:nvSpPr>
        <p:spPr>
          <a:xfrm>
            <a:off x="3111690" y="300250"/>
            <a:ext cx="6974006" cy="923330"/>
          </a:xfrm>
          <a:prstGeom prst="rect">
            <a:avLst/>
          </a:prstGeom>
          <a:noFill/>
        </p:spPr>
        <p:txBody>
          <a:bodyPr wrap="square" rtlCol="0">
            <a:spAutoFit/>
          </a:bodyPr>
          <a:lstStyle/>
          <a:p>
            <a:pPr algn="ctr"/>
            <a:r>
              <a:rPr lang="en-US" sz="5400" b="1" dirty="0" smtClean="0">
                <a:solidFill>
                  <a:schemeClr val="accent1">
                    <a:lumMod val="75000"/>
                  </a:schemeClr>
                </a:solidFill>
                <a:latin typeface="Times New Roman" pitchFamily="18" charset="0"/>
                <a:cs typeface="Times New Roman" pitchFamily="18" charset="0"/>
              </a:rPr>
              <a:t>Bullying verbal</a:t>
            </a:r>
            <a:endParaRPr lang="ru-RU"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883" y="317241"/>
            <a:ext cx="10010771" cy="1061184"/>
          </a:xfrm>
        </p:spPr>
        <p:txBody>
          <a:bodyPr>
            <a:normAutofit/>
          </a:bodyPr>
          <a:lstStyle/>
          <a:p>
            <a:r>
              <a:rPr lang="ro-MO" sz="6000" b="1" dirty="0" err="1" smtClean="0">
                <a:solidFill>
                  <a:schemeClr val="accent1">
                    <a:lumMod val="75000"/>
                  </a:schemeClr>
                </a:solidFill>
                <a:latin typeface="Times New Roman" pitchFamily="18" charset="0"/>
                <a:cs typeface="Times New Roman" pitchFamily="18" charset="0"/>
              </a:rPr>
              <a:t>Bullying</a:t>
            </a:r>
            <a:r>
              <a:rPr lang="ro-MO" sz="6000" b="1" dirty="0" smtClean="0">
                <a:solidFill>
                  <a:schemeClr val="accent1">
                    <a:lumMod val="75000"/>
                  </a:schemeClr>
                </a:solidFill>
                <a:latin typeface="Times New Roman" pitchFamily="18" charset="0"/>
                <a:cs typeface="Times New Roman" pitchFamily="18" charset="0"/>
              </a:rPr>
              <a:t> fizic</a:t>
            </a:r>
            <a:endParaRPr lang="ru-RU" sz="6000" b="1" dirty="0">
              <a:solidFill>
                <a:schemeClr val="accent1">
                  <a:lumMod val="75000"/>
                </a:schemeClr>
              </a:solidFill>
              <a:latin typeface="Times New Roman" pitchFamily="18" charset="0"/>
              <a:cs typeface="Times New Roman" pitchFamily="18" charset="0"/>
            </a:endParaRPr>
          </a:p>
        </p:txBody>
      </p:sp>
      <p:pic>
        <p:nvPicPr>
          <p:cNvPr id="4" name="Рисунок 3" descr="скачанные файлы.png"/>
          <p:cNvPicPr>
            <a:picLocks noChangeAspect="1"/>
          </p:cNvPicPr>
          <p:nvPr/>
        </p:nvPicPr>
        <p:blipFill>
          <a:blip r:embed="rId2" cstate="print"/>
          <a:stretch>
            <a:fillRect/>
          </a:stretch>
        </p:blipFill>
        <p:spPr>
          <a:xfrm>
            <a:off x="1733052" y="1840456"/>
            <a:ext cx="4601696" cy="3509465"/>
          </a:xfrm>
          <a:prstGeom prst="rect">
            <a:avLst/>
          </a:prstGeom>
        </p:spPr>
      </p:pic>
      <p:sp>
        <p:nvSpPr>
          <p:cNvPr id="5" name="TextBox 4"/>
          <p:cNvSpPr txBox="1"/>
          <p:nvPr/>
        </p:nvSpPr>
        <p:spPr>
          <a:xfrm>
            <a:off x="6523630" y="1869743"/>
            <a:ext cx="5472752" cy="3539430"/>
          </a:xfrm>
          <a:prstGeom prst="rect">
            <a:avLst/>
          </a:prstGeom>
          <a:noFill/>
        </p:spPr>
        <p:txBody>
          <a:bodyPr wrap="square" rtlCol="0">
            <a:spAutoFit/>
          </a:bodyPr>
          <a:lstStyle/>
          <a:p>
            <a:pPr algn="ctr">
              <a:buNone/>
            </a:pPr>
            <a:r>
              <a:rPr lang="ro-MO" sz="3200" b="1" dirty="0" smtClean="0">
                <a:latin typeface="Times New Roman" pitchFamily="18" charset="0"/>
                <a:cs typeface="Times New Roman" pitchFamily="18" charset="0"/>
                <a:sym typeface="+mn-ea"/>
              </a:rPr>
              <a:t>Presupune:</a:t>
            </a:r>
          </a:p>
          <a:p>
            <a:pPr>
              <a:buFont typeface="Wingdings" pitchFamily="2" charset="2"/>
              <a:buChar char="v"/>
            </a:pPr>
            <a:r>
              <a:rPr lang="ro-MO" sz="3200" dirty="0" smtClean="0">
                <a:latin typeface="Times New Roman" pitchFamily="18" charset="0"/>
                <a:cs typeface="Times New Roman" pitchFamily="18" charset="0"/>
                <a:sym typeface="+mn-ea"/>
              </a:rPr>
              <a:t>Loviri</a:t>
            </a:r>
          </a:p>
          <a:p>
            <a:pPr>
              <a:buFont typeface="Wingdings" pitchFamily="2" charset="2"/>
              <a:buChar char="v"/>
            </a:pPr>
            <a:r>
              <a:rPr lang="ro-MO" sz="3200" dirty="0" smtClean="0">
                <a:latin typeface="Times New Roman" pitchFamily="18" charset="0"/>
                <a:cs typeface="Times New Roman" pitchFamily="18" charset="0"/>
                <a:sym typeface="+mn-ea"/>
              </a:rPr>
              <a:t>Împingeri</a:t>
            </a:r>
          </a:p>
          <a:p>
            <a:pPr>
              <a:buFont typeface="Wingdings" pitchFamily="2" charset="2"/>
              <a:buChar char="v"/>
            </a:pPr>
            <a:r>
              <a:rPr lang="ro-MO" sz="3200" dirty="0" smtClean="0">
                <a:latin typeface="Times New Roman" pitchFamily="18" charset="0"/>
                <a:cs typeface="Times New Roman" pitchFamily="18" charset="0"/>
                <a:sym typeface="+mn-ea"/>
              </a:rPr>
              <a:t>Pocniri</a:t>
            </a:r>
          </a:p>
          <a:p>
            <a:pPr>
              <a:buFont typeface="Wingdings" pitchFamily="2" charset="2"/>
              <a:buChar char="v"/>
            </a:pPr>
            <a:r>
              <a:rPr lang="ro-MO" sz="3200" dirty="0" smtClean="0">
                <a:latin typeface="Times New Roman" pitchFamily="18" charset="0"/>
                <a:cs typeface="Times New Roman" pitchFamily="18" charset="0"/>
                <a:sym typeface="+mn-ea"/>
              </a:rPr>
              <a:t>Ciupire</a:t>
            </a:r>
          </a:p>
          <a:p>
            <a:pPr algn="just">
              <a:buFont typeface="Wingdings" pitchFamily="2" charset="2"/>
              <a:buChar char="v"/>
            </a:pPr>
            <a:r>
              <a:rPr lang="ro-MO" sz="3200" dirty="0" smtClean="0">
                <a:latin typeface="Times New Roman" pitchFamily="18" charset="0"/>
                <a:cs typeface="Times New Roman" pitchFamily="18" charset="0"/>
                <a:sym typeface="+mn-ea"/>
              </a:rPr>
              <a:t>Constrângerea celuilalt elev prin contact fizic.</a:t>
            </a:r>
            <a:endParaRPr lang="ru-RU" sz="3200" dirty="0">
              <a:latin typeface="Georgia" panose="02040502050405020303" charset="0"/>
              <a:cs typeface="Georgia" panose="02040502050405020303"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883" y="317240"/>
            <a:ext cx="10356978" cy="1492899"/>
          </a:xfrm>
        </p:spPr>
        <p:txBody>
          <a:bodyPr>
            <a:normAutofit/>
          </a:bodyPr>
          <a:lstStyle/>
          <a:p>
            <a:r>
              <a:rPr lang="ro-RO" sz="6000" b="1" dirty="0" smtClean="0">
                <a:solidFill>
                  <a:schemeClr val="accent1">
                    <a:lumMod val="75000"/>
                  </a:schemeClr>
                </a:solidFill>
                <a:latin typeface="Times New Roman" pitchFamily="18" charset="0"/>
                <a:cs typeface="Times New Roman" pitchFamily="18" charset="0"/>
              </a:rPr>
              <a:t>Bullying relaţional/social</a:t>
            </a:r>
            <a:endParaRPr lang="ru-RU" sz="6000" b="1" dirty="0">
              <a:solidFill>
                <a:schemeClr val="accent1">
                  <a:lumMod val="75000"/>
                </a:schemeClr>
              </a:solidFill>
              <a:latin typeface="Times New Roman" pitchFamily="18" charset="0"/>
              <a:cs typeface="Times New Roman" pitchFamily="18" charset="0"/>
            </a:endParaRPr>
          </a:p>
        </p:txBody>
      </p:sp>
      <p:pic>
        <p:nvPicPr>
          <p:cNvPr id="4098" name="Picture 2" descr="E:\ЛИЦЕЙ\ЛИЦЕЙ 2019-2020\МЕРОПРИЯТИЯ\Буллинг\картинки\full_size_1560502881-300b4be127ab789f02644cf4f93d729c.jpg"/>
          <p:cNvPicPr>
            <a:picLocks noChangeAspect="1" noChangeArrowheads="1"/>
          </p:cNvPicPr>
          <p:nvPr/>
        </p:nvPicPr>
        <p:blipFill>
          <a:blip r:embed="rId2" cstate="print"/>
          <a:srcRect/>
          <a:stretch>
            <a:fillRect/>
          </a:stretch>
        </p:blipFill>
        <p:spPr bwMode="auto">
          <a:xfrm>
            <a:off x="1406555" y="2410401"/>
            <a:ext cx="4482297" cy="2420906"/>
          </a:xfrm>
          <a:prstGeom prst="rect">
            <a:avLst/>
          </a:prstGeom>
          <a:noFill/>
        </p:spPr>
      </p:pic>
      <p:sp>
        <p:nvSpPr>
          <p:cNvPr id="4" name="TextBox 3"/>
          <p:cNvSpPr txBox="1"/>
          <p:nvPr/>
        </p:nvSpPr>
        <p:spPr>
          <a:xfrm>
            <a:off x="6073254" y="1815151"/>
            <a:ext cx="5568285" cy="3785652"/>
          </a:xfrm>
          <a:prstGeom prst="rect">
            <a:avLst/>
          </a:prstGeom>
          <a:noFill/>
        </p:spPr>
        <p:txBody>
          <a:bodyPr wrap="square" rtlCol="0">
            <a:spAutoFit/>
          </a:bodyPr>
          <a:lstStyle/>
          <a:p>
            <a:pPr algn="just">
              <a:buFont typeface="Wingdings" pitchFamily="2" charset="2"/>
              <a:buChar char="Ø"/>
            </a:pPr>
            <a:r>
              <a:rPr lang="ro-RO" sz="2400" dirty="0" smtClean="0">
                <a:latin typeface="Times New Roman" pitchFamily="18" charset="0"/>
                <a:cs typeface="Times New Roman" pitchFamily="18" charset="0"/>
              </a:rPr>
              <a:t>G</a:t>
            </a:r>
            <a:r>
              <a:rPr lang="vi-VN" sz="2400" dirty="0" smtClean="0">
                <a:latin typeface="Times New Roman" pitchFamily="18" charset="0"/>
                <a:cs typeface="Times New Roman" pitchFamily="18" charset="0"/>
              </a:rPr>
              <a:t>reu de identificat / recunoscut, realizat cu scopul </a:t>
            </a:r>
            <a:r>
              <a:rPr lang="vi-VN" sz="2400" u="sng" dirty="0" smtClean="0">
                <a:latin typeface="Times New Roman" pitchFamily="18" charset="0"/>
                <a:cs typeface="Times New Roman" pitchFamily="18" charset="0"/>
              </a:rPr>
              <a:t>de a distruge reputația socială </a:t>
            </a:r>
            <a:r>
              <a:rPr lang="vi-VN" sz="2400" dirty="0" smtClean="0">
                <a:latin typeface="Times New Roman" pitchFamily="18" charset="0"/>
                <a:cs typeface="Times New Roman" pitchFamily="18" charset="0"/>
              </a:rPr>
              <a:t>a unui copil și </a:t>
            </a:r>
            <a:r>
              <a:rPr lang="vi-VN" sz="2400" u="sng" dirty="0" smtClean="0">
                <a:latin typeface="Times New Roman" pitchFamily="18" charset="0"/>
                <a:cs typeface="Times New Roman" pitchFamily="18" charset="0"/>
              </a:rPr>
              <a:t>de a</a:t>
            </a:r>
            <a:r>
              <a:rPr lang="vi-VN" sz="2400" dirty="0" smtClean="0">
                <a:latin typeface="Times New Roman" pitchFamily="18" charset="0"/>
                <a:cs typeface="Times New Roman" pitchFamily="18" charset="0"/>
              </a:rPr>
              <a:t>-l </a:t>
            </a:r>
            <a:r>
              <a:rPr lang="vi-VN" sz="2400" u="sng" dirty="0" smtClean="0">
                <a:latin typeface="Times New Roman" pitchFamily="18" charset="0"/>
                <a:cs typeface="Times New Roman" pitchFamily="18" charset="0"/>
              </a:rPr>
              <a:t>plasa într-o situație de umilință publică</a:t>
            </a:r>
            <a:r>
              <a:rPr lang="ro-RO" sz="2400" dirty="0" smtClean="0">
                <a:latin typeface="Times New Roman" pitchFamily="18" charset="0"/>
                <a:cs typeface="Times New Roman" pitchFamily="18" charset="0"/>
              </a:rPr>
              <a:t>.</a:t>
            </a:r>
          </a:p>
          <a:p>
            <a:pPr algn="just">
              <a:buFont typeface="Wingdings" pitchFamily="2" charset="2"/>
              <a:buChar char="Ø"/>
            </a:pPr>
            <a:r>
              <a:rPr lang="vi-VN" sz="2400" dirty="0" smtClean="0">
                <a:latin typeface="Times New Roman" pitchFamily="18" charset="0"/>
                <a:cs typeface="Times New Roman" pitchFamily="18" charset="0"/>
              </a:rPr>
              <a:t>include dar nu se limitează la comportamente repetate de tip: minciună și/sau răspândire de zvonuri, realizarea de farse cu obiectivul de a umili / crea situații stânjenitoare, încurajarea excluderii/ izolării sociale, bârfa</a:t>
            </a:r>
            <a:r>
              <a:rPr lang="ro-RO"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883" y="317241"/>
            <a:ext cx="10356978" cy="1082352"/>
          </a:xfrm>
        </p:spPr>
        <p:txBody>
          <a:bodyPr>
            <a:normAutofit/>
          </a:bodyPr>
          <a:lstStyle/>
          <a:p>
            <a:r>
              <a:rPr lang="ro-RO" sz="6000" b="1" dirty="0" smtClean="0">
                <a:solidFill>
                  <a:schemeClr val="accent1">
                    <a:lumMod val="75000"/>
                  </a:schemeClr>
                </a:solidFill>
                <a:latin typeface="Times New Roman" pitchFamily="18" charset="0"/>
                <a:cs typeface="Times New Roman" pitchFamily="18" charset="0"/>
              </a:rPr>
              <a:t>C</a:t>
            </a:r>
            <a:r>
              <a:rPr lang="en-US" sz="6000" b="1" dirty="0" err="1" smtClean="0">
                <a:solidFill>
                  <a:schemeClr val="accent1">
                    <a:lumMod val="75000"/>
                  </a:schemeClr>
                </a:solidFill>
                <a:latin typeface="Times New Roman" pitchFamily="18" charset="0"/>
                <a:cs typeface="Times New Roman" pitchFamily="18" charset="0"/>
              </a:rPr>
              <a:t>yberbullying</a:t>
            </a:r>
            <a:endParaRPr lang="ru-RU" sz="6000" b="1" dirty="0">
              <a:solidFill>
                <a:schemeClr val="accent1">
                  <a:lumMod val="75000"/>
                </a:schemeClr>
              </a:solidFill>
              <a:latin typeface="Times New Roman" pitchFamily="18" charset="0"/>
              <a:cs typeface="Times New Roman" pitchFamily="18" charset="0"/>
            </a:endParaRPr>
          </a:p>
        </p:txBody>
      </p:sp>
      <p:pic>
        <p:nvPicPr>
          <p:cNvPr id="5122" name="Picture 2" descr="E:\ЛИЦЕЙ\ЛИЦЕЙ 2019-2020\МЕРОПРИЯТИЯ\Буллинг\картинки\cyberbulling.jpg"/>
          <p:cNvPicPr>
            <a:picLocks noChangeAspect="1" noChangeArrowheads="1"/>
          </p:cNvPicPr>
          <p:nvPr/>
        </p:nvPicPr>
        <p:blipFill>
          <a:blip r:embed="rId2" cstate="print"/>
          <a:srcRect/>
          <a:stretch>
            <a:fillRect/>
          </a:stretch>
        </p:blipFill>
        <p:spPr bwMode="auto">
          <a:xfrm>
            <a:off x="1355943" y="2156930"/>
            <a:ext cx="4481332" cy="3218857"/>
          </a:xfrm>
          <a:prstGeom prst="rect">
            <a:avLst/>
          </a:prstGeom>
          <a:noFill/>
        </p:spPr>
      </p:pic>
      <p:sp>
        <p:nvSpPr>
          <p:cNvPr id="6" name="TextBox 5"/>
          <p:cNvSpPr txBox="1"/>
          <p:nvPr/>
        </p:nvSpPr>
        <p:spPr>
          <a:xfrm>
            <a:off x="5977719" y="1760560"/>
            <a:ext cx="5704765" cy="4154984"/>
          </a:xfrm>
          <a:prstGeom prst="rect">
            <a:avLst/>
          </a:prstGeom>
          <a:noFill/>
        </p:spPr>
        <p:txBody>
          <a:bodyPr wrap="square" rtlCol="0">
            <a:spAutoFit/>
          </a:bodyPr>
          <a:lstStyle/>
          <a:p>
            <a:pPr algn="just">
              <a:buFont typeface="Wingdings" pitchFamily="2" charset="2"/>
              <a:buChar char="Ø"/>
            </a:pPr>
            <a:r>
              <a:rPr lang="ro-RO" sz="2400" dirty="0" smtClean="0">
                <a:latin typeface="Times New Roman" pitchFamily="18" charset="0"/>
                <a:cs typeface="Times New Roman" pitchFamily="18" charset="0"/>
              </a:rPr>
              <a:t>S</a:t>
            </a:r>
            <a:r>
              <a:rPr lang="vi-VN" sz="2400" dirty="0" smtClean="0">
                <a:latin typeface="Times New Roman" pitchFamily="18" charset="0"/>
                <a:cs typeface="Times New Roman" pitchFamily="18" charset="0"/>
              </a:rPr>
              <a:t>e referă la orice comportame</a:t>
            </a:r>
            <a:r>
              <a:rPr lang="ro-MO" sz="2400" dirty="0" smtClean="0">
                <a:latin typeface="Times New Roman" pitchFamily="18" charset="0"/>
                <a:cs typeface="Times New Roman" pitchFamily="18" charset="0"/>
              </a:rPr>
              <a:t>n</a:t>
            </a:r>
            <a:r>
              <a:rPr lang="vi-VN" sz="2400" dirty="0" smtClean="0">
                <a:latin typeface="Times New Roman" pitchFamily="18" charset="0"/>
                <a:cs typeface="Times New Roman" pitchFamily="18" charset="0"/>
              </a:rPr>
              <a:t>t de bullying mediat de tehnologie, identificat în spațiul de social media, website-uri, mesagerie etc.; </a:t>
            </a:r>
            <a:endParaRPr lang="ro-RO" sz="2400" dirty="0" smtClean="0">
              <a:latin typeface="Times New Roman" pitchFamily="18" charset="0"/>
              <a:cs typeface="Times New Roman" pitchFamily="18" charset="0"/>
            </a:endParaRPr>
          </a:p>
          <a:p>
            <a:pPr algn="just">
              <a:buFont typeface="Wingdings" pitchFamily="2" charset="2"/>
              <a:buChar char="Ø"/>
            </a:pPr>
            <a:r>
              <a:rPr lang="ro-RO" sz="2400" dirty="0" smtClean="0">
                <a:latin typeface="Times New Roman" pitchFamily="18" charset="0"/>
                <a:cs typeface="Times New Roman" pitchFamily="18" charset="0"/>
              </a:rPr>
              <a:t>I</a:t>
            </a:r>
            <a:r>
              <a:rPr lang="vi-VN" sz="2400" dirty="0" smtClean="0">
                <a:latin typeface="Times New Roman" pitchFamily="18" charset="0"/>
                <a:cs typeface="Times New Roman" pitchFamily="18" charset="0"/>
              </a:rPr>
              <a:t>nclude dar nu se limitează la comportamente repetate de tip: mail</a:t>
            </a:r>
            <a:r>
              <a:rPr lang="ro-RO"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uri, postări, mesaje, imagini, filme cu conținut abuziv/ jignitor/ ofensator; </a:t>
            </a:r>
            <a:endParaRPr lang="ro-RO" sz="2400" dirty="0" smtClean="0">
              <a:latin typeface="Times New Roman" pitchFamily="18" charset="0"/>
              <a:cs typeface="Times New Roman" pitchFamily="18" charset="0"/>
            </a:endParaRPr>
          </a:p>
          <a:p>
            <a:pPr algn="just">
              <a:buFont typeface="Wingdings" pitchFamily="2" charset="2"/>
              <a:buChar char="Ø"/>
            </a:pPr>
            <a:r>
              <a:rPr lang="ro-RO" sz="2400" dirty="0" smtClean="0">
                <a:latin typeface="Times New Roman" pitchFamily="18" charset="0"/>
                <a:cs typeface="Times New Roman" pitchFamily="18" charset="0"/>
              </a:rPr>
              <a:t>E</a:t>
            </a:r>
            <a:r>
              <a:rPr lang="vi-VN" sz="2400" dirty="0" smtClean="0">
                <a:latin typeface="Times New Roman" pitchFamily="18" charset="0"/>
                <a:cs typeface="Times New Roman" pitchFamily="18" charset="0"/>
              </a:rPr>
              <a:t>xcluderea deliberată a unui copil în spațiul online; spargerea de parole ale unor conturi personale (de e-mail, FB etc.)</a:t>
            </a:r>
            <a:r>
              <a:rPr lang="ro-RO"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4493" y="685800"/>
            <a:ext cx="9578531" cy="2429540"/>
          </a:xfrm>
        </p:spPr>
        <p:txBody>
          <a:bodyPr>
            <a:noAutofit/>
          </a:bodyPr>
          <a:lstStyle/>
          <a:p>
            <a:pPr algn="just"/>
            <a:r>
              <a:rPr lang="en-US" altLang="en-US" sz="2800" b="1" i="1" dirty="0" smtClean="0">
                <a:latin typeface="Times New Roman" pitchFamily="18" charset="0"/>
                <a:cs typeface="Times New Roman" pitchFamily="18" charset="0"/>
              </a:rPr>
              <a:t>Cyber grooming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este</a:t>
            </a:r>
            <a:r>
              <a:rPr lang="en-US" altLang="en-US" sz="2800" dirty="0" smtClean="0">
                <a:latin typeface="Times New Roman" pitchFamily="18" charset="0"/>
                <a:cs typeface="Times New Roman" pitchFamily="18" charset="0"/>
              </a:rPr>
              <a:t> un alt </a:t>
            </a:r>
            <a:r>
              <a:rPr lang="en-US" altLang="en-US" sz="2800" dirty="0" err="1" smtClean="0">
                <a:latin typeface="Times New Roman" pitchFamily="18" charset="0"/>
                <a:cs typeface="Times New Roman" pitchFamily="18" charset="0"/>
              </a:rPr>
              <a:t>fenomen</a:t>
            </a:r>
            <a:r>
              <a:rPr lang="en-US" altLang="en-US" sz="2800" dirty="0" smtClean="0">
                <a:latin typeface="Times New Roman" pitchFamily="18" charset="0"/>
                <a:cs typeface="Times New Roman" pitchFamily="18" charset="0"/>
              </a:rPr>
              <a:t> al </a:t>
            </a:r>
            <a:r>
              <a:rPr lang="en-US" altLang="en-US" sz="2800" dirty="0" err="1" smtClean="0">
                <a:latin typeface="Times New Roman" pitchFamily="18" charset="0"/>
                <a:cs typeface="Times New Roman" pitchFamily="18" charset="0"/>
              </a:rPr>
              <a:t>erei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digitale</a:t>
            </a:r>
            <a:r>
              <a:rPr lang="en-US" altLang="en-US" sz="2800" dirty="0" smtClean="0">
                <a:latin typeface="Times New Roman" pitchFamily="18" charset="0"/>
                <a:cs typeface="Times New Roman" pitchFamily="18" charset="0"/>
              </a:rPr>
              <a:t> cu o </a:t>
            </a:r>
            <a:r>
              <a:rPr lang="en-US" altLang="en-US" sz="2800" dirty="0" err="1" smtClean="0">
                <a:latin typeface="Times New Roman" pitchFamily="18" charset="0"/>
                <a:cs typeface="Times New Roman" pitchFamily="18" charset="0"/>
              </a:rPr>
              <a:t>întindere</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și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consecințe</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îngrijorătoare</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folosirea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Internetului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pentru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inițerea</a:t>
            </a:r>
            <a:r>
              <a:rPr lang="en-US" altLang="en-US" sz="2800" dirty="0" smtClean="0">
                <a:latin typeface="Times New Roman" pitchFamily="18" charset="0"/>
                <a:cs typeface="Times New Roman" pitchFamily="18" charset="0"/>
              </a:rPr>
              <a:t> de </a:t>
            </a:r>
            <a:r>
              <a:rPr lang="en-US" altLang="en-US" sz="2800" dirty="0" err="1" smtClean="0">
                <a:latin typeface="Times New Roman" pitchFamily="18" charset="0"/>
                <a:cs typeface="Times New Roman" pitchFamily="18" charset="0"/>
              </a:rPr>
              <a:t>contacte</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virtuale</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hărțuire</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sexuală</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și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posibil</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abuzul</a:t>
            </a:r>
            <a:r>
              <a:rPr lang="en-US" altLang="en-US" sz="2800" dirty="0" smtClean="0">
                <a:latin typeface="Times New Roman" pitchFamily="18" charset="0"/>
                <a:cs typeface="Times New Roman" pitchFamily="18" charset="0"/>
              </a:rPr>
              <a:t> sexual al </a:t>
            </a:r>
            <a:r>
              <a:rPr lang="en-US" altLang="en-US" sz="2800" dirty="0" err="1" smtClean="0">
                <a:latin typeface="Times New Roman" pitchFamily="18" charset="0"/>
                <a:cs typeface="Times New Roman" pitchFamily="18" charset="0"/>
              </a:rPr>
              <a:t>copiilor</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și</a:t>
            </a:r>
            <a:r>
              <a:rPr lang="en-US" altLang="en-US" sz="2800" dirty="0" smtClean="0">
                <a:latin typeface="Times New Roman" pitchFamily="18" charset="0"/>
                <a:cs typeface="Times New Roman" pitchFamily="18" charset="0"/>
              </a:rPr>
              <a:t> al </a:t>
            </a:r>
            <a:r>
              <a:rPr lang="en-US" altLang="en-US" sz="2800" dirty="0" err="1" smtClean="0">
                <a:latin typeface="Times New Roman" pitchFamily="18" charset="0"/>
                <a:cs typeface="Times New Roman" pitchFamily="18" charset="0"/>
              </a:rPr>
              <a:t>tinerilor</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Unabhängiger</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Beauftragter</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für</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Fragen</a:t>
            </a:r>
            <a:r>
              <a:rPr lang="en-US" altLang="en-US" sz="2800" dirty="0" smtClean="0">
                <a:latin typeface="Times New Roman" pitchFamily="18" charset="0"/>
                <a:cs typeface="Times New Roman" pitchFamily="18" charset="0"/>
              </a:rPr>
              <a:t> des </a:t>
            </a:r>
            <a:r>
              <a:rPr lang="en-US" altLang="en-US" sz="2800" dirty="0" err="1" smtClean="0">
                <a:latin typeface="Times New Roman" pitchFamily="18" charset="0"/>
                <a:cs typeface="Times New Roman" pitchFamily="18" charset="0"/>
              </a:rPr>
              <a:t>sexuellen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Kindesmissbrauchs</a:t>
            </a:r>
            <a:r>
              <a:rPr lang="en-US" altLang="en-US" sz="2800" dirty="0" smtClean="0">
                <a:latin typeface="Times New Roman" pitchFamily="18" charset="0"/>
                <a:cs typeface="Times New Roman" pitchFamily="18" charset="0"/>
              </a:rPr>
              <a:t>, 2015)</a:t>
            </a:r>
            <a:r>
              <a:rPr lang="ro-MO" altLang="en-US" sz="2800" dirty="0" smtClean="0">
                <a:latin typeface="Times New Roman" pitchFamily="18" charset="0"/>
                <a:cs typeface="Times New Roman" pitchFamily="18" charset="0"/>
              </a:rPr>
              <a:t>.</a:t>
            </a:r>
            <a:r>
              <a:rPr lang="ru-RU" altLang="en-US" sz="2800" dirty="0" smtClean="0">
                <a:latin typeface="Times New Roman" pitchFamily="18" charset="0"/>
                <a:cs typeface="Times New Roman" pitchFamily="18" charset="0"/>
              </a:rPr>
              <a:t/>
            </a:r>
            <a:br>
              <a:rPr lang="ru-RU" altLang="en-US"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685801"/>
            <a:ext cx="9993456" cy="1047466"/>
          </a:xfrm>
        </p:spPr>
        <p:txBody>
          <a:bodyPr>
            <a:normAutofit/>
          </a:bodyPr>
          <a:lstStyle/>
          <a:p>
            <a:r>
              <a:rPr lang="ro-RO" sz="4800" b="1" dirty="0" smtClean="0">
                <a:solidFill>
                  <a:schemeClr val="accent1">
                    <a:lumMod val="75000"/>
                  </a:schemeClr>
                </a:solidFill>
                <a:latin typeface="Times New Roman" pitchFamily="18" charset="0"/>
                <a:cs typeface="Times New Roman" pitchFamily="18" charset="0"/>
              </a:rPr>
              <a:t>“Etichetarea”</a:t>
            </a:r>
            <a:endParaRPr lang="ru-RU" sz="4800" b="1" dirty="0">
              <a:solidFill>
                <a:schemeClr val="accent1">
                  <a:lumMod val="75000"/>
                </a:schemeClr>
              </a:solidFill>
              <a:latin typeface="Times New Roman" pitchFamily="18" charset="0"/>
              <a:cs typeface="Times New Roman" pitchFamily="18" charset="0"/>
            </a:endParaRPr>
          </a:p>
        </p:txBody>
      </p:sp>
      <p:pic>
        <p:nvPicPr>
          <p:cNvPr id="5" name="Содержимое 4" descr="скачанные файлы (1).jpg"/>
          <p:cNvPicPr>
            <a:picLocks noGrp="1" noChangeAspect="1"/>
          </p:cNvPicPr>
          <p:nvPr>
            <p:ph sz="half" idx="1"/>
          </p:nvPr>
        </p:nvPicPr>
        <p:blipFill>
          <a:blip r:embed="rId2" cstate="print"/>
          <a:stretch>
            <a:fillRect/>
          </a:stretch>
        </p:blipFill>
        <p:spPr>
          <a:xfrm>
            <a:off x="1836512" y="2396528"/>
            <a:ext cx="5151141" cy="3130034"/>
          </a:xfrm>
        </p:spPr>
      </p:pic>
      <p:pic>
        <p:nvPicPr>
          <p:cNvPr id="6" name="Содержимое 5" descr="igreja como corpo.jpg"/>
          <p:cNvPicPr>
            <a:picLocks noGrp="1" noChangeAspect="1"/>
          </p:cNvPicPr>
          <p:nvPr>
            <p:ph sz="half" idx="2"/>
          </p:nvPr>
        </p:nvPicPr>
        <p:blipFill>
          <a:blip r:embed="rId3" cstate="print"/>
          <a:stretch>
            <a:fillRect/>
          </a:stretch>
        </p:blipFill>
        <p:spPr>
          <a:xfrm>
            <a:off x="8475261" y="646113"/>
            <a:ext cx="2702256" cy="577840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421107"/>
            <a:ext cx="10018713" cy="1022684"/>
          </a:xfrm>
        </p:spPr>
        <p:txBody>
          <a:bodyPr>
            <a:normAutofit/>
          </a:bodyPr>
          <a:lstStyle/>
          <a:p>
            <a:r>
              <a:rPr lang="ro-RO" sz="6000" b="1" dirty="0" smtClean="0">
                <a:solidFill>
                  <a:schemeClr val="accent1">
                    <a:lumMod val="75000"/>
                  </a:schemeClr>
                </a:solidFill>
                <a:latin typeface="Times New Roman" pitchFamily="18" charset="0"/>
                <a:cs typeface="Times New Roman" pitchFamily="18" charset="0"/>
              </a:rPr>
              <a:t>OBIECTIVE:</a:t>
            </a:r>
            <a:endParaRPr lang="ru-RU" sz="6000"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84310" y="1674254"/>
            <a:ext cx="10531679" cy="3812146"/>
          </a:xfrm>
        </p:spPr>
        <p:txBody>
          <a:bodyPr>
            <a:normAutofit fontScale="85000" lnSpcReduction="20000"/>
          </a:bodyPr>
          <a:lstStyle/>
          <a:p>
            <a:pPr marL="0" indent="0">
              <a:buNone/>
            </a:pPr>
            <a:endParaRPr lang="ro-RO" sz="3600" dirty="0" smtClean="0">
              <a:latin typeface="Comic Sans MS" panose="030F0702030302020204" pitchFamily="66" charset="0"/>
            </a:endParaRPr>
          </a:p>
          <a:p>
            <a:pPr>
              <a:buFont typeface="Wingdings" pitchFamily="2" charset="2"/>
              <a:buChar char="v"/>
            </a:pPr>
            <a:r>
              <a:rPr lang="vi-VN" sz="3600" dirty="0" smtClean="0">
                <a:latin typeface="Times New Roman" pitchFamily="18" charset="0"/>
                <a:cs typeface="Times New Roman" pitchFamily="18" charset="0"/>
              </a:rPr>
              <a:t>Delimitări</a:t>
            </a:r>
            <a:r>
              <a:rPr lang="ro-RO" sz="3600" dirty="0" smtClean="0">
                <a:latin typeface="Times New Roman" pitchFamily="18" charset="0"/>
                <a:cs typeface="Times New Roman" pitchFamily="18" charset="0"/>
              </a:rPr>
              <a:t> conceptuale ale noțiunii de BULLYING</a:t>
            </a:r>
            <a:endParaRPr lang="en-US" sz="3600" dirty="0" smtClean="0">
              <a:latin typeface="Times New Roman" pitchFamily="18" charset="0"/>
              <a:cs typeface="Times New Roman" pitchFamily="18" charset="0"/>
            </a:endParaRPr>
          </a:p>
          <a:p>
            <a:pPr>
              <a:buFont typeface="Wingdings" pitchFamily="2" charset="2"/>
              <a:buChar char="v"/>
            </a:pPr>
            <a:r>
              <a:rPr lang="ro-RO" sz="3600" dirty="0" smtClean="0">
                <a:latin typeface="Times New Roman" pitchFamily="18" charset="0"/>
                <a:cs typeface="Times New Roman" pitchFamily="18" charset="0"/>
              </a:rPr>
              <a:t>Mituri și adevăruri despre</a:t>
            </a:r>
            <a:r>
              <a:rPr lang="ro-RO" sz="3600" dirty="0">
                <a:solidFill>
                  <a:prstClr val="black"/>
                </a:solidFill>
                <a:latin typeface="Times New Roman" pitchFamily="18" charset="0"/>
                <a:cs typeface="Times New Roman" pitchFamily="18" charset="0"/>
              </a:rPr>
              <a:t> </a:t>
            </a:r>
            <a:r>
              <a:rPr lang="ro-RO" sz="3600" dirty="0" smtClean="0">
                <a:solidFill>
                  <a:prstClr val="black"/>
                </a:solidFill>
                <a:latin typeface="Times New Roman" pitchFamily="18" charset="0"/>
                <a:cs typeface="Times New Roman" pitchFamily="18" charset="0"/>
              </a:rPr>
              <a:t>BULLYING</a:t>
            </a:r>
            <a:endParaRPr lang="en-US" sz="3600" dirty="0" smtClean="0">
              <a:latin typeface="Times New Roman" pitchFamily="18" charset="0"/>
              <a:cs typeface="Times New Roman" pitchFamily="18" charset="0"/>
            </a:endParaRPr>
          </a:p>
          <a:p>
            <a:pPr>
              <a:buFont typeface="Wingdings" pitchFamily="2" charset="2"/>
              <a:buChar char="v"/>
            </a:pPr>
            <a:r>
              <a:rPr lang="ro-RO" sz="3600" dirty="0" smtClean="0">
                <a:latin typeface="Times New Roman" pitchFamily="18" charset="0"/>
                <a:cs typeface="Times New Roman" pitchFamily="18" charset="0"/>
              </a:rPr>
              <a:t>Tipurile de </a:t>
            </a:r>
            <a:r>
              <a:rPr lang="ro-RO" sz="3600" dirty="0">
                <a:solidFill>
                  <a:prstClr val="black"/>
                </a:solidFill>
                <a:latin typeface="Times New Roman" pitchFamily="18" charset="0"/>
                <a:cs typeface="Times New Roman" pitchFamily="18" charset="0"/>
              </a:rPr>
              <a:t>BULLYING </a:t>
            </a:r>
            <a:endParaRPr lang="en-US" sz="3600" dirty="0" smtClean="0">
              <a:solidFill>
                <a:prstClr val="black"/>
              </a:solidFill>
              <a:latin typeface="Times New Roman" pitchFamily="18" charset="0"/>
              <a:cs typeface="Times New Roman" pitchFamily="18" charset="0"/>
            </a:endParaRPr>
          </a:p>
          <a:p>
            <a:pPr>
              <a:buFont typeface="Wingdings" pitchFamily="2" charset="2"/>
              <a:buChar char="v"/>
            </a:pPr>
            <a:r>
              <a:rPr lang="ro-RO" sz="3600" dirty="0" smtClean="0">
                <a:latin typeface="Times New Roman" pitchFamily="18" charset="0"/>
                <a:cs typeface="Times New Roman" pitchFamily="18" charset="0"/>
              </a:rPr>
              <a:t>Portretul psihologic al victimei</a:t>
            </a:r>
            <a:r>
              <a:rPr lang="en-US" sz="3600" dirty="0" smtClean="0">
                <a:latin typeface="Times New Roman" pitchFamily="18" charset="0"/>
                <a:cs typeface="Times New Roman" pitchFamily="18" charset="0"/>
              </a:rPr>
              <a:t>,</a:t>
            </a:r>
            <a:r>
              <a:rPr lang="ro-RO" sz="3600" dirty="0" smtClean="0">
                <a:latin typeface="Times New Roman" pitchFamily="18" charset="0"/>
                <a:cs typeface="Times New Roman" pitchFamily="18" charset="0"/>
              </a:rPr>
              <a:t> agresorului</a:t>
            </a:r>
            <a:r>
              <a:rPr lang="ro-MO" sz="3600" dirty="0" smtClean="0">
                <a:latin typeface="Times New Roman" pitchFamily="18" charset="0"/>
                <a:cs typeface="Times New Roman" pitchFamily="18" charset="0"/>
              </a:rPr>
              <a:t> și observatorului</a:t>
            </a:r>
            <a:endParaRPr lang="en-US" sz="3600" dirty="0" smtClean="0">
              <a:latin typeface="Times New Roman" pitchFamily="18" charset="0"/>
              <a:cs typeface="Times New Roman" pitchFamily="18" charset="0"/>
            </a:endParaRPr>
          </a:p>
          <a:p>
            <a:pPr>
              <a:buFont typeface="Wingdings" pitchFamily="2" charset="2"/>
              <a:buChar char="v"/>
            </a:pPr>
            <a:r>
              <a:rPr lang="ro-RO" sz="3600" dirty="0" smtClean="0">
                <a:latin typeface="Times New Roman" pitchFamily="18" charset="0"/>
                <a:cs typeface="Times New Roman" pitchFamily="18" charset="0"/>
              </a:rPr>
              <a:t>Recomandări pentru observare/intervenție în situație de </a:t>
            </a:r>
            <a:r>
              <a:rPr lang="ro-RO" sz="3600" dirty="0" smtClean="0">
                <a:solidFill>
                  <a:prstClr val="black"/>
                </a:solidFill>
                <a:latin typeface="Times New Roman" pitchFamily="18" charset="0"/>
                <a:cs typeface="Times New Roman" pitchFamily="18" charset="0"/>
              </a:rPr>
              <a:t>BULLYING în </a:t>
            </a:r>
            <a:r>
              <a:rPr lang="ro-RO" sz="3600" dirty="0" err="1" smtClean="0">
                <a:solidFill>
                  <a:prstClr val="black"/>
                </a:solidFill>
                <a:latin typeface="Times New Roman" pitchFamily="18" charset="0"/>
                <a:cs typeface="Times New Roman" pitchFamily="18" charset="0"/>
              </a:rPr>
              <a:t>instituți</a:t>
            </a:r>
            <a:r>
              <a:rPr lang="en-US" sz="3600" dirty="0" smtClean="0">
                <a:solidFill>
                  <a:prstClr val="black"/>
                </a:solidFill>
                <a:latin typeface="Times New Roman" pitchFamily="18" charset="0"/>
                <a:cs typeface="Times New Roman" pitchFamily="18" charset="0"/>
              </a:rPr>
              <a:t>a</a:t>
            </a:r>
            <a:r>
              <a:rPr lang="ro-RO" sz="3600" dirty="0" smtClean="0">
                <a:solidFill>
                  <a:prstClr val="black"/>
                </a:solidFill>
                <a:latin typeface="Times New Roman" pitchFamily="18" charset="0"/>
                <a:cs typeface="Times New Roman" pitchFamily="18" charset="0"/>
              </a:rPr>
              <a:t> de învățământ.</a:t>
            </a:r>
            <a:endParaRPr lang="ro-RO" sz="3600" dirty="0" smtClean="0">
              <a:latin typeface="Times New Roman" pitchFamily="18" charset="0"/>
              <a:cs typeface="Times New Roman" pitchFamily="18" charset="0"/>
            </a:endParaRPr>
          </a:p>
          <a:p>
            <a:pPr marL="0" indent="0">
              <a:buNone/>
            </a:pPr>
            <a:endParaRPr lang="ro-RO" sz="3600" dirty="0" smtClean="0">
              <a:latin typeface="Comic Sans MS" panose="030F0702030302020204" pitchFamily="66" charset="0"/>
            </a:endParaRPr>
          </a:p>
          <a:p>
            <a:pPr>
              <a:buFont typeface="Wingdings" panose="05000000000000000000" pitchFamily="2" charset="2"/>
              <a:buChar char="q"/>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685800"/>
            <a:ext cx="9911570" cy="1211239"/>
          </a:xfrm>
        </p:spPr>
        <p:txBody>
          <a:bodyPr>
            <a:normAutofit/>
          </a:bodyPr>
          <a:lstStyle/>
          <a:p>
            <a:r>
              <a:rPr lang="ro-MO" sz="4800" b="1" dirty="0" smtClean="0">
                <a:solidFill>
                  <a:schemeClr val="accent1">
                    <a:lumMod val="75000"/>
                  </a:schemeClr>
                </a:solidFill>
                <a:latin typeface="Times New Roman" pitchFamily="18" charset="0"/>
                <a:cs typeface="Times New Roman" pitchFamily="18" charset="0"/>
              </a:rPr>
              <a:t>Portretul psihologic</a:t>
            </a:r>
            <a:endParaRPr lang="ru-RU" sz="4800" b="1" dirty="0">
              <a:solidFill>
                <a:schemeClr val="accent1">
                  <a:lumMod val="75000"/>
                </a:schemeClr>
              </a:solidFill>
              <a:latin typeface="Times New Roman" pitchFamily="18" charset="0"/>
              <a:cs typeface="Times New Roman" pitchFamily="18" charset="0"/>
            </a:endParaRPr>
          </a:p>
        </p:txBody>
      </p:sp>
      <p:pic>
        <p:nvPicPr>
          <p:cNvPr id="7" name="Содержимое 6" descr="скачанные файлы (3).jpg"/>
          <p:cNvPicPr>
            <a:picLocks noGrp="1" noChangeAspect="1"/>
          </p:cNvPicPr>
          <p:nvPr>
            <p:ph sz="half" idx="1"/>
          </p:nvPr>
        </p:nvPicPr>
        <p:blipFill>
          <a:blip r:embed="rId2" cstate="print"/>
          <a:stretch>
            <a:fillRect/>
          </a:stretch>
        </p:blipFill>
        <p:spPr>
          <a:xfrm>
            <a:off x="4251952" y="2019051"/>
            <a:ext cx="4155068" cy="4155068"/>
          </a:xfrm>
        </p:spPr>
      </p:pic>
      <p:cxnSp>
        <p:nvCxnSpPr>
          <p:cNvPr id="9" name="Прямая со стрелкой 8"/>
          <p:cNvCxnSpPr/>
          <p:nvPr/>
        </p:nvCxnSpPr>
        <p:spPr>
          <a:xfrm flipV="1">
            <a:off x="8598089" y="2852382"/>
            <a:ext cx="846161" cy="586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9498841" y="2101754"/>
            <a:ext cx="2456597" cy="111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smtClean="0">
                <a:latin typeface="Times New Roman" pitchFamily="18" charset="0"/>
                <a:cs typeface="Times New Roman" pitchFamily="18" charset="0"/>
              </a:rPr>
              <a:t>Agresor</a:t>
            </a:r>
            <a:endParaRPr lang="ru-RU" sz="3200" b="1" dirty="0">
              <a:latin typeface="Times New Roman" pitchFamily="18" charset="0"/>
              <a:cs typeface="Times New Roman" pitchFamily="18" charset="0"/>
            </a:endParaRPr>
          </a:p>
        </p:txBody>
      </p:sp>
      <p:cxnSp>
        <p:nvCxnSpPr>
          <p:cNvPr id="11" name="Прямая со стрелкой 10"/>
          <p:cNvCxnSpPr/>
          <p:nvPr/>
        </p:nvCxnSpPr>
        <p:spPr>
          <a:xfrm rot="10800000">
            <a:off x="3698543" y="2879678"/>
            <a:ext cx="477673" cy="191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1132764" y="2292824"/>
            <a:ext cx="2470245" cy="113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b="1" dirty="0" smtClean="0">
                <a:latin typeface="Times New Roman" pitchFamily="18" charset="0"/>
                <a:cs typeface="Times New Roman" pitchFamily="18" charset="0"/>
              </a:rPr>
              <a:t>Victima</a:t>
            </a:r>
            <a:endParaRPr lang="ru-RU" sz="3600" b="1" dirty="0">
              <a:latin typeface="Times New Roman" pitchFamily="18" charset="0"/>
              <a:cs typeface="Times New Roman" pitchFamily="18" charset="0"/>
            </a:endParaRPr>
          </a:p>
        </p:txBody>
      </p:sp>
      <p:cxnSp>
        <p:nvCxnSpPr>
          <p:cNvPr id="18" name="Прямая со стрелкой 17"/>
          <p:cNvCxnSpPr/>
          <p:nvPr/>
        </p:nvCxnSpPr>
        <p:spPr>
          <a:xfrm>
            <a:off x="8434316" y="4612943"/>
            <a:ext cx="532263" cy="300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9021170" y="4503761"/>
            <a:ext cx="3170830" cy="1651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smtClean="0">
                <a:latin typeface="Times New Roman" pitchFamily="18" charset="0"/>
                <a:cs typeface="Times New Roman" pitchFamily="18" charset="0"/>
              </a:rPr>
              <a:t>Observator </a:t>
            </a:r>
            <a:endParaRPr lang="ru-RU" sz="3200" b="1" dirty="0">
              <a:latin typeface="Times New Roman" pitchFamily="18" charset="0"/>
              <a:cs typeface="Times New Roman" pitchFamily="18" charset="0"/>
            </a:endParaRPr>
          </a:p>
        </p:txBody>
      </p:sp>
      <p:cxnSp>
        <p:nvCxnSpPr>
          <p:cNvPr id="24" name="Прямая со стрелкой 23"/>
          <p:cNvCxnSpPr/>
          <p:nvPr/>
        </p:nvCxnSpPr>
        <p:spPr>
          <a:xfrm rot="10800000" flipV="1">
            <a:off x="3835022" y="4326340"/>
            <a:ext cx="382137" cy="259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859810" y="4396854"/>
            <a:ext cx="3070746" cy="113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b="1" dirty="0" smtClean="0">
                <a:latin typeface="Times New Roman" pitchFamily="18" charset="0"/>
                <a:cs typeface="Times New Roman" pitchFamily="18" charset="0"/>
              </a:rPr>
              <a:t>Apărător</a:t>
            </a:r>
            <a:endParaRPr lang="ru-RU" sz="36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1"/>
            <a:ext cx="10018713" cy="1156648"/>
          </a:xfrm>
        </p:spPr>
        <p:txBody>
          <a:bodyPr>
            <a:normAutofit/>
          </a:bodyPr>
          <a:lstStyle/>
          <a:p>
            <a:r>
              <a:rPr lang="ro-RO" altLang="en-US" sz="2800" b="1" dirty="0" smtClean="0">
                <a:solidFill>
                  <a:schemeClr val="accent1">
                    <a:lumMod val="75000"/>
                  </a:schemeClr>
                </a:solidFill>
                <a:latin typeface="Times New Roman" pitchFamily="18" charset="0"/>
                <a:cs typeface="Times New Roman" pitchFamily="18" charset="0"/>
              </a:rPr>
              <a:t>FIȚI VIGILENȚI ȘI URMĂRIȚI SIMPTOMELE SITUAȚIILOR ÎN CARE UN ELEV:</a:t>
            </a:r>
            <a:endParaRPr lang="ru-RU" sz="2800" b="1" dirty="0">
              <a:solidFill>
                <a:schemeClr val="accent1">
                  <a:lumMod val="75000"/>
                </a:schemeClr>
              </a:solidFill>
            </a:endParaRPr>
          </a:p>
        </p:txBody>
      </p:sp>
      <p:sp>
        <p:nvSpPr>
          <p:cNvPr id="3" name="Содержимое 2"/>
          <p:cNvSpPr>
            <a:spLocks noGrp="1"/>
          </p:cNvSpPr>
          <p:nvPr>
            <p:ph sz="half" idx="1"/>
          </p:nvPr>
        </p:nvSpPr>
        <p:spPr>
          <a:xfrm>
            <a:off x="1484312" y="1774209"/>
            <a:ext cx="10116285" cy="4016991"/>
          </a:xfrm>
        </p:spPr>
        <p:txBody>
          <a:bodyPr>
            <a:normAutofit/>
          </a:bodyPr>
          <a:lstStyle/>
          <a:p>
            <a:pPr marL="0" indent="0">
              <a:lnSpc>
                <a:spcPct val="80000"/>
              </a:lnSpc>
              <a:spcBef>
                <a:spcPts val="580"/>
              </a:spcBef>
              <a:spcAft>
                <a:spcPts val="0"/>
              </a:spcAft>
              <a:buNone/>
              <a:defRPr/>
            </a:pPr>
            <a:endParaRPr lang="ro-RO" altLang="en-US" sz="1600" dirty="0" smtClean="0">
              <a:latin typeface="Times New Roman" pitchFamily="18" charset="0"/>
              <a:cs typeface="Times New Roman" pitchFamily="18" charset="0"/>
            </a:endParaRP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Lipsește des de la școală sau întârzie;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Are probleme cu temele școlare și o scădere vizibilă a notelor;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Este deseori singur și exclus de către restul elevilor din activitățile de grup în timpul pauzelor;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Este pârât și nu este luat în serios de către ceilalți, de ex.: neapreciat din cauza aspectului său;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Este ales ultimul în jocurile de echipă;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Devine retras, pare supărat, nefericit, încordat, înlăcrimat, abătut sau neajutorat;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Arată semne de schimbări neașteptate de dispoziție, de ex.: este tăcut, ursuz, retras;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Devine deosebit de emoționat când trebuie să vorbească în fața întregii clase; </a:t>
            </a:r>
          </a:p>
          <a:p>
            <a:pPr marL="0" indent="0" algn="just">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Apare cu tăieturi, contuzii sau alte leziuni inexplicabile, haine sau obiecte personale rupte sau deteriorate;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Deseori stă în apropierea unui adult. </a:t>
            </a:r>
          </a:p>
          <a:p>
            <a:pPr marL="0" indent="0">
              <a:lnSpc>
                <a:spcPct val="80000"/>
              </a:lnSpc>
              <a:spcBef>
                <a:spcPts val="580"/>
              </a:spcBef>
              <a:spcAft>
                <a:spcPts val="0"/>
              </a:spcAft>
              <a:buFont typeface="Wingdings" pitchFamily="2" charset="2"/>
              <a:buChar char="v"/>
              <a:defRPr/>
            </a:pPr>
            <a:r>
              <a:rPr lang="ro-RO" altLang="en-US" dirty="0" smtClean="0">
                <a:latin typeface="Times New Roman" pitchFamily="18" charset="0"/>
                <a:cs typeface="Times New Roman" pitchFamily="18" charset="0"/>
              </a:rPr>
              <a:t>    Refuză să spună ce nu este în regulă.</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cstate="print"/>
          <a:stretch>
            <a:fillRect/>
          </a:stretch>
        </p:blipFill>
        <p:spPr>
          <a:xfrm>
            <a:off x="306792" y="0"/>
            <a:ext cx="5373754" cy="6858000"/>
          </a:xfrm>
          <a:prstGeom prst="rect">
            <a:avLst/>
          </a:prstGeom>
        </p:spPr>
      </p:pic>
      <p:cxnSp>
        <p:nvCxnSpPr>
          <p:cNvPr id="6" name="Straight Arrow Connector 5"/>
          <p:cNvCxnSpPr/>
          <p:nvPr/>
        </p:nvCxnSpPr>
        <p:spPr>
          <a:xfrm flipV="1">
            <a:off x="5932969" y="1424762"/>
            <a:ext cx="1371598" cy="308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47143" y="2828260"/>
            <a:ext cx="1559443" cy="407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074735" y="4667693"/>
            <a:ext cx="1538176" cy="386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783031" y="552892"/>
            <a:ext cx="3806455" cy="1116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A</a:t>
            </a:r>
            <a:r>
              <a:rPr lang="ro-RO" sz="2800" b="1" dirty="0" smtClean="0">
                <a:latin typeface="Times New Roman" pitchFamily="18" charset="0"/>
                <a:cs typeface="Times New Roman" pitchFamily="18" charset="0"/>
              </a:rPr>
              <a:t>gresori</a:t>
            </a:r>
            <a:endParaRPr lang="ro-RO" sz="2800" b="1" dirty="0">
              <a:latin typeface="Times New Roman" pitchFamily="18" charset="0"/>
              <a:cs typeface="Times New Roman" pitchFamily="18" charset="0"/>
            </a:endParaRPr>
          </a:p>
        </p:txBody>
      </p:sp>
      <p:sp>
        <p:nvSpPr>
          <p:cNvPr id="12" name="Title 11"/>
          <p:cNvSpPr>
            <a:spLocks noGrp="1"/>
          </p:cNvSpPr>
          <p:nvPr>
            <p:ph type="ctrTitle"/>
          </p:nvPr>
        </p:nvSpPr>
        <p:spPr>
          <a:xfrm>
            <a:off x="7688116" y="2080511"/>
            <a:ext cx="3933271" cy="981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ro-RO" sz="2800" b="1" dirty="0" smtClean="0">
                <a:latin typeface="Times New Roman" pitchFamily="18" charset="0"/>
                <a:cs typeface="Times New Roman" pitchFamily="18" charset="0"/>
              </a:rPr>
              <a:t>Victime </a:t>
            </a:r>
            <a:endParaRPr lang="ro-RO" sz="2800" b="1" dirty="0">
              <a:latin typeface="Times New Roman" pitchFamily="18" charset="0"/>
              <a:cs typeface="Times New Roman" pitchFamily="18" charset="0"/>
            </a:endParaRPr>
          </a:p>
        </p:txBody>
      </p:sp>
      <p:sp>
        <p:nvSpPr>
          <p:cNvPr id="13" name="Subtitle 12"/>
          <p:cNvSpPr>
            <a:spLocks noGrp="1"/>
          </p:cNvSpPr>
          <p:nvPr>
            <p:ph type="subTitle" idx="1"/>
          </p:nvPr>
        </p:nvSpPr>
        <p:spPr>
          <a:xfrm>
            <a:off x="7804297" y="3656025"/>
            <a:ext cx="3838353" cy="1086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ro-RO" sz="2800" b="1" dirty="0" smtClean="0">
                <a:solidFill>
                  <a:schemeClr val="bg1"/>
                </a:solidFill>
                <a:latin typeface="Times New Roman" pitchFamily="18" charset="0"/>
                <a:cs typeface="Times New Roman" pitchFamily="18" charset="0"/>
              </a:rPr>
              <a:t>Cazuri soluționate</a:t>
            </a:r>
            <a:endParaRPr lang="ro-RO" sz="2800" b="1" dirty="0">
              <a:solidFill>
                <a:schemeClr val="bg1"/>
              </a:solidFill>
              <a:latin typeface="Times New Roman" pitchFamily="18" charset="0"/>
              <a:cs typeface="Times New Roman" pitchFamily="18" charset="0"/>
            </a:endParaRPr>
          </a:p>
        </p:txBody>
      </p:sp>
      <p:sp>
        <p:nvSpPr>
          <p:cNvPr id="17" name="Subtitle 12"/>
          <p:cNvSpPr txBox="1">
            <a:spLocks/>
          </p:cNvSpPr>
          <p:nvPr/>
        </p:nvSpPr>
        <p:spPr>
          <a:xfrm>
            <a:off x="7786577" y="5211924"/>
            <a:ext cx="3838353" cy="1086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0" marR="0" lvl="0" indent="0" algn="ctr" defTabSz="457200" rtl="0" eaLnBrk="1" fontAlgn="auto" latinLnBrk="0" hangingPunct="1">
              <a:lnSpc>
                <a:spcPct val="100000"/>
              </a:lnSpc>
              <a:spcBef>
                <a:spcPct val="20000"/>
              </a:spcBef>
              <a:spcAft>
                <a:spcPts val="600"/>
              </a:spcAft>
              <a:buClr>
                <a:schemeClr val="accent1">
                  <a:lumMod val="75000"/>
                </a:schemeClr>
              </a:buClr>
              <a:buSzPct val="145000"/>
              <a:buFont typeface="Arial" panose="020B0604020202020204"/>
              <a:buNone/>
              <a:tabLst/>
              <a:defRPr/>
            </a:pPr>
            <a:r>
              <a:rPr kumimoji="0" lang="ro-MO" sz="2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Plan</a:t>
            </a:r>
            <a:r>
              <a:rPr kumimoji="0" lang="ro-MO" sz="28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ul de intervenție aplicat</a:t>
            </a:r>
            <a:endParaRPr kumimoji="0" lang="ro-RO" sz="2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cxnSp>
        <p:nvCxnSpPr>
          <p:cNvPr id="18" name="Straight Arrow Connector 17"/>
          <p:cNvCxnSpPr/>
          <p:nvPr/>
        </p:nvCxnSpPr>
        <p:spPr>
          <a:xfrm flipV="1">
            <a:off x="5971954" y="5826642"/>
            <a:ext cx="1577162" cy="283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9903159" cy="1174898"/>
          </a:xfrm>
        </p:spPr>
        <p:txBody>
          <a:bodyPr>
            <a:noAutofit/>
          </a:bodyPr>
          <a:lstStyle/>
          <a:p>
            <a:r>
              <a:rPr lang="ro-MO" sz="7200" b="1" dirty="0" smtClean="0">
                <a:solidFill>
                  <a:srgbClr val="FFFF00"/>
                </a:solidFill>
                <a:latin typeface="Times New Roman" pitchFamily="18" charset="0"/>
                <a:cs typeface="Times New Roman" pitchFamily="18" charset="0"/>
              </a:rPr>
              <a:t>O zi reușită!</a:t>
            </a:r>
            <a:endParaRPr lang="ro-RO" sz="7200" b="1" dirty="0">
              <a:solidFill>
                <a:srgbClr val="FFFF00"/>
              </a:solidFill>
              <a:latin typeface="Times New Roman" pitchFamily="18" charset="0"/>
              <a:cs typeface="Times New Roman" pitchFamily="18" charset="0"/>
            </a:endParaRPr>
          </a:p>
        </p:txBody>
      </p:sp>
      <p:pic>
        <p:nvPicPr>
          <p:cNvPr id="8" name="Content Placeholder 7" descr="YlwSmBeachBall.jpg"/>
          <p:cNvPicPr>
            <a:picLocks noGrp="1" noChangeAspect="1"/>
          </p:cNvPicPr>
          <p:nvPr>
            <p:ph idx="1"/>
          </p:nvPr>
        </p:nvPicPr>
        <p:blipFill>
          <a:blip r:embed="rId2" cstate="print"/>
          <a:stretch>
            <a:fillRect/>
          </a:stretch>
        </p:blipFill>
        <p:spPr>
          <a:xfrm>
            <a:off x="4059698" y="2135204"/>
            <a:ext cx="4478246" cy="447824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84311" y="373488"/>
            <a:ext cx="10018713" cy="5808372"/>
          </a:xfrm>
        </p:spPr>
        <p:txBody>
          <a:bodyPr>
            <a:normAutofit/>
          </a:bodyPr>
          <a:lstStyle/>
          <a:p>
            <a:pPr algn="l"/>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endParaRPr lang="ro-RO" sz="2000" dirty="0">
              <a:latin typeface="Times New Roman" pitchFamily="18" charset="0"/>
              <a:cs typeface="Times New Roman" pitchFamily="18" charset="0"/>
            </a:endParaRPr>
          </a:p>
        </p:txBody>
      </p:sp>
      <p:pic>
        <p:nvPicPr>
          <p:cNvPr id="5" name="Picture 4" descr="download (1).jpg"/>
          <p:cNvPicPr>
            <a:picLocks noChangeAspect="1"/>
          </p:cNvPicPr>
          <p:nvPr/>
        </p:nvPicPr>
        <p:blipFill>
          <a:blip r:embed="rId2" cstate="print"/>
          <a:stretch>
            <a:fillRect/>
          </a:stretch>
        </p:blipFill>
        <p:spPr>
          <a:xfrm>
            <a:off x="3381374" y="1562099"/>
            <a:ext cx="6191251" cy="3467101"/>
          </a:xfrm>
          <a:prstGeom prst="rect">
            <a:avLst/>
          </a:prstGeom>
        </p:spPr>
      </p:pic>
    </p:spTree>
    <p:extLst>
      <p:ext uri="{BB962C8B-B14F-4D97-AF65-F5344CB8AC3E}">
        <p14:creationId xmlns:p14="http://schemas.microsoft.com/office/powerpoint/2010/main" val="1890698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1684020" y="958215"/>
            <a:ext cx="9498330" cy="1499235"/>
          </a:xfrm>
        </p:spPr>
        <p:txBody>
          <a:bodyPr>
            <a:noAutofit/>
          </a:bodyPr>
          <a:lstStyle/>
          <a:p>
            <a:pPr marL="0" indent="0" algn="ctr">
              <a:buNone/>
            </a:pPr>
            <a:r>
              <a:rPr lang="ro-RO" altLang="en-US" sz="5400" b="1" dirty="0" smtClean="0">
                <a:solidFill>
                  <a:schemeClr val="accent1">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Ce este </a:t>
            </a:r>
            <a:r>
              <a:rPr lang="ro-RO" sz="5400" b="1" dirty="0" smtClean="0">
                <a:solidFill>
                  <a:schemeClr val="accent1">
                    <a:lumMod val="75000"/>
                  </a:schemeClr>
                </a:solidFill>
                <a:latin typeface="Times New Roman" pitchFamily="18" charset="0"/>
                <a:cs typeface="Times New Roman" pitchFamily="18" charset="0"/>
              </a:rPr>
              <a:t>BULLYING-UL</a:t>
            </a:r>
            <a:r>
              <a:rPr lang="en-US" altLang="en-US" sz="5400" b="1" dirty="0" smtClean="0">
                <a:solidFill>
                  <a:schemeClr val="accent1">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a:t>
            </a:r>
            <a:endParaRPr lang="en-US" altLang="en-US" sz="5400" b="1" dirty="0">
              <a:solidFill>
                <a:schemeClr val="accent1">
                  <a:lumMod val="75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4" name="Picture 3" descr="4781175_stock-vector-bullying-target.jpg"/>
          <p:cNvPicPr>
            <a:picLocks noChangeAspect="1"/>
          </p:cNvPicPr>
          <p:nvPr/>
        </p:nvPicPr>
        <p:blipFill>
          <a:blip r:embed="rId2" cstate="print"/>
          <a:stretch>
            <a:fillRect/>
          </a:stretch>
        </p:blipFill>
        <p:spPr>
          <a:xfrm>
            <a:off x="3695699" y="2590799"/>
            <a:ext cx="5305426" cy="35369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5467351" y="309095"/>
            <a:ext cx="6187838" cy="6632585"/>
          </a:xfrm>
          <a:prstGeom prst="rect">
            <a:avLst/>
          </a:prstGeom>
          <a:noFill/>
          <a:ln w="9525">
            <a:noFill/>
            <a:miter lim="800000"/>
          </a:ln>
          <a:effectLst/>
        </p:spPr>
        <p:txBody>
          <a:bodyPr wrap="square">
            <a:spAutoFit/>
          </a:bodyPr>
          <a:lstStyle/>
          <a:p>
            <a:pPr lvl="0" algn="ctr" defTabSz="457200">
              <a:spcBef>
                <a:spcPct val="20000"/>
              </a:spcBef>
              <a:spcAft>
                <a:spcPts val="600"/>
              </a:spcAft>
              <a:buClr>
                <a:srgbClr val="30ACEC">
                  <a:lumMod val="75000"/>
                </a:srgbClr>
              </a:buClr>
              <a:buSzPct val="145000"/>
            </a:pPr>
            <a:r>
              <a:rPr lang="ro-RO" sz="3600" b="1" dirty="0" smtClean="0">
                <a:solidFill>
                  <a:schemeClr val="accent1">
                    <a:lumMod val="75000"/>
                  </a:schemeClr>
                </a:solidFill>
                <a:latin typeface="Times New Roman" pitchFamily="18" charset="0"/>
                <a:cs typeface="Times New Roman" pitchFamily="18" charset="0"/>
              </a:rPr>
              <a:t>Bullying-ul</a:t>
            </a:r>
            <a:r>
              <a:rPr lang="ro-RO" sz="3600" dirty="0" smtClean="0">
                <a:solidFill>
                  <a:prstClr val="black"/>
                </a:solidFill>
                <a:latin typeface="Times New Roman" pitchFamily="18" charset="0"/>
                <a:cs typeface="Times New Roman" pitchFamily="18" charset="0"/>
              </a:rPr>
              <a:t> </a:t>
            </a:r>
            <a:endParaRPr lang="en-US" sz="3600" dirty="0" smtClean="0">
              <a:solidFill>
                <a:prstClr val="black"/>
              </a:solidFill>
              <a:latin typeface="Times New Roman" pitchFamily="18" charset="0"/>
              <a:cs typeface="Times New Roman" pitchFamily="18" charset="0"/>
            </a:endParaRPr>
          </a:p>
          <a:p>
            <a:pPr lvl="0" algn="just" defTabSz="457200">
              <a:spcBef>
                <a:spcPct val="20000"/>
              </a:spcBef>
              <a:spcAft>
                <a:spcPts val="600"/>
              </a:spcAft>
              <a:buClr>
                <a:srgbClr val="30ACEC">
                  <a:lumMod val="75000"/>
                </a:srgbClr>
              </a:buClr>
              <a:buSzPct val="145000"/>
              <a:buFont typeface="Wingdings" pitchFamily="2" charset="2"/>
              <a:buChar char="Ø"/>
            </a:pPr>
            <a:r>
              <a:rPr lang="ro-MO" sz="2000" dirty="0" smtClean="0">
                <a:latin typeface="Times New Roman" pitchFamily="18" charset="0"/>
                <a:cs typeface="Times New Roman" pitchFamily="18" charset="0"/>
              </a:rPr>
              <a:t>R</a:t>
            </a:r>
            <a:r>
              <a:rPr lang="vi-VN" sz="2000" dirty="0" smtClean="0">
                <a:latin typeface="Times New Roman" pitchFamily="18" charset="0"/>
                <a:cs typeface="Times New Roman" pitchFamily="18" charset="0"/>
              </a:rPr>
              <a:t>eprezintă un comportament repetat și intenționat prin care agresorul își rănește, persecută și intimidează victima prin diferite forme</a:t>
            </a:r>
            <a:r>
              <a:rPr lang="en-US" sz="2000" dirty="0" smtClean="0">
                <a:latin typeface="Times New Roman" pitchFamily="18" charset="0"/>
                <a:cs typeface="Times New Roman" pitchFamily="18" charset="0"/>
              </a:rPr>
              <a:t>.</a:t>
            </a:r>
            <a:endParaRPr lang="ro-MO" sz="2000" dirty="0" smtClean="0">
              <a:latin typeface="Times New Roman" pitchFamily="18" charset="0"/>
              <a:cs typeface="Times New Roman" pitchFamily="18" charset="0"/>
            </a:endParaRPr>
          </a:p>
          <a:p>
            <a:pPr algn="just" defTabSz="457200">
              <a:spcBef>
                <a:spcPct val="20000"/>
              </a:spcBef>
              <a:spcAft>
                <a:spcPts val="600"/>
              </a:spcAft>
              <a:buClr>
                <a:srgbClr val="30ACEC">
                  <a:lumMod val="75000"/>
                </a:srgbClr>
              </a:buClr>
              <a:buSzPct val="145000"/>
              <a:buFont typeface="Wingdings" pitchFamily="2" charset="2"/>
              <a:buChar char="Ø"/>
            </a:pPr>
            <a:r>
              <a:rPr lang="ro-RO" sz="2000" i="1" dirty="0" smtClean="0">
                <a:latin typeface="Times New Roman" pitchFamily="18" charset="0"/>
                <a:cs typeface="Times New Roman" pitchFamily="18" charset="0"/>
              </a:rPr>
              <a:t>Este o</a:t>
            </a:r>
            <a:r>
              <a:rPr lang="vi-VN" sz="2000" i="1" dirty="0" smtClean="0">
                <a:latin typeface="Times New Roman" pitchFamily="18" charset="0"/>
                <a:cs typeface="Times New Roman" pitchFamily="18" charset="0"/>
              </a:rPr>
              <a:t> acțiune negat</a:t>
            </a:r>
            <a:r>
              <a:rPr lang="ro-RO" sz="2000" i="1" dirty="0" smtClean="0">
                <a:latin typeface="Times New Roman" pitchFamily="18" charset="0"/>
                <a:cs typeface="Times New Roman" pitchFamily="18" charset="0"/>
              </a:rPr>
              <a:t>i</a:t>
            </a:r>
            <a:r>
              <a:rPr lang="vi-VN" sz="2000" i="1" dirty="0" smtClean="0">
                <a:latin typeface="Times New Roman" pitchFamily="18" charset="0"/>
                <a:cs typeface="Times New Roman" pitchFamily="18" charset="0"/>
              </a:rPr>
              <a:t>vă în</a:t>
            </a:r>
            <a:r>
              <a:rPr lang="ro-RO"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care o persoană provoacă intenționat, sau intenționează să provoace, durere fzică sau</a:t>
            </a:r>
            <a:r>
              <a:rPr lang="ro-RO"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discomfort unei alte persoane, prin contact f</a:t>
            </a:r>
            <a:r>
              <a:rPr lang="ro-RO" sz="2000" i="1" dirty="0" smtClean="0">
                <a:latin typeface="Times New Roman" pitchFamily="18" charset="0"/>
                <a:cs typeface="Times New Roman" pitchFamily="18" charset="0"/>
              </a:rPr>
              <a:t>i</a:t>
            </a:r>
            <a:r>
              <a:rPr lang="vi-VN" sz="2000" i="1" dirty="0" smtClean="0">
                <a:latin typeface="Times New Roman" pitchFamily="18" charset="0"/>
                <a:cs typeface="Times New Roman" pitchFamily="18" charset="0"/>
              </a:rPr>
              <a:t>zic, cuvinte sau în alte moduri.” </a:t>
            </a:r>
            <a:r>
              <a:rPr lang="vi-VN" sz="2000" dirty="0" smtClean="0">
                <a:latin typeface="Times New Roman" pitchFamily="18" charset="0"/>
                <a:cs typeface="Times New Roman" pitchFamily="18" charset="0"/>
              </a:rPr>
              <a:t>(Olweus, 1993) </a:t>
            </a:r>
            <a:endParaRPr lang="ro-MO" sz="2000" dirty="0" smtClean="0">
              <a:latin typeface="Times New Roman" pitchFamily="18" charset="0"/>
              <a:cs typeface="Times New Roman" pitchFamily="18" charset="0"/>
            </a:endParaRPr>
          </a:p>
          <a:p>
            <a:pPr lvl="0" algn="ctr" defTabSz="457200">
              <a:spcBef>
                <a:spcPct val="20000"/>
              </a:spcBef>
              <a:spcAft>
                <a:spcPts val="600"/>
              </a:spcAft>
              <a:buClr>
                <a:srgbClr val="30ACEC">
                  <a:lumMod val="75000"/>
                </a:srgbClr>
              </a:buClr>
              <a:buSzPct val="145000"/>
            </a:pPr>
            <a:r>
              <a:rPr lang="vi-VN" sz="2000" b="1" dirty="0" smtClean="0">
                <a:latin typeface="Times New Roman" pitchFamily="18" charset="0"/>
                <a:cs typeface="Times New Roman" pitchFamily="18" charset="0"/>
              </a:rPr>
              <a:t>Fenomenul bullying are trei caracteristici</a:t>
            </a:r>
            <a:r>
              <a:rPr lang="vi-VN" sz="2000" dirty="0" smtClean="0">
                <a:latin typeface="Times New Roman" pitchFamily="18" charset="0"/>
                <a:cs typeface="Times New Roman" pitchFamily="18" charset="0"/>
              </a:rPr>
              <a:t>: </a:t>
            </a:r>
            <a:endParaRPr lang="ro-MO" sz="2000" dirty="0" smtClean="0">
              <a:latin typeface="Times New Roman" pitchFamily="18" charset="0"/>
              <a:cs typeface="Times New Roman" pitchFamily="18" charset="0"/>
            </a:endParaRPr>
          </a:p>
          <a:p>
            <a:pPr lvl="0" algn="just" defTabSz="457200">
              <a:spcBef>
                <a:spcPct val="20000"/>
              </a:spcBef>
              <a:spcAft>
                <a:spcPts val="600"/>
              </a:spcAft>
              <a:buClr>
                <a:srgbClr val="30ACEC">
                  <a:lumMod val="75000"/>
                </a:srgbClr>
              </a:buClr>
              <a:buSzPct val="145000"/>
              <a:buFont typeface="Wingdings" pitchFamily="2" charset="2"/>
              <a:buChar char="Ø"/>
            </a:pPr>
            <a:r>
              <a:rPr lang="vi-VN" sz="2000" dirty="0" smtClean="0">
                <a:latin typeface="Times New Roman" pitchFamily="18" charset="0"/>
                <a:cs typeface="Times New Roman" pitchFamily="18" charset="0"/>
              </a:rPr>
              <a:t>Intenționat – agresorul are ca intenție să rănească pe cineva. </a:t>
            </a:r>
            <a:endParaRPr lang="ro-MO" sz="2000" dirty="0" smtClean="0">
              <a:latin typeface="Times New Roman" pitchFamily="18" charset="0"/>
              <a:cs typeface="Times New Roman" pitchFamily="18" charset="0"/>
            </a:endParaRPr>
          </a:p>
          <a:p>
            <a:pPr lvl="0" algn="just" defTabSz="457200">
              <a:spcBef>
                <a:spcPct val="20000"/>
              </a:spcBef>
              <a:spcAft>
                <a:spcPts val="600"/>
              </a:spcAft>
              <a:buClr>
                <a:srgbClr val="30ACEC">
                  <a:lumMod val="75000"/>
                </a:srgbClr>
              </a:buClr>
              <a:buSzPct val="145000"/>
              <a:buFont typeface="Wingdings" pitchFamily="2" charset="2"/>
              <a:buChar char="Ø"/>
            </a:pPr>
            <a:r>
              <a:rPr lang="vi-VN" sz="2000" dirty="0" smtClean="0">
                <a:latin typeface="Times New Roman" pitchFamily="18" charset="0"/>
                <a:cs typeface="Times New Roman" pitchFamily="18" charset="0"/>
              </a:rPr>
              <a:t>Repetat – aceeași persoană este rănită mereu și mereu. </a:t>
            </a:r>
            <a:endParaRPr lang="ro-MO" sz="2000" dirty="0" smtClean="0">
              <a:latin typeface="Times New Roman" pitchFamily="18" charset="0"/>
              <a:cs typeface="Times New Roman" pitchFamily="18" charset="0"/>
            </a:endParaRPr>
          </a:p>
          <a:p>
            <a:pPr lvl="0" algn="just" defTabSz="457200">
              <a:spcBef>
                <a:spcPct val="20000"/>
              </a:spcBef>
              <a:spcAft>
                <a:spcPts val="600"/>
              </a:spcAft>
              <a:buClr>
                <a:srgbClr val="30ACEC">
                  <a:lumMod val="75000"/>
                </a:srgbClr>
              </a:buClr>
              <a:buSzPct val="145000"/>
              <a:buFont typeface="Wingdings" pitchFamily="2" charset="2"/>
              <a:buChar char="Ø"/>
            </a:pPr>
            <a:r>
              <a:rPr lang="vi-VN" sz="2000" dirty="0" smtClean="0">
                <a:latin typeface="Times New Roman" pitchFamily="18" charset="0"/>
                <a:cs typeface="Times New Roman" pitchFamily="18" charset="0"/>
              </a:rPr>
              <a:t>Dezechilibrul de forţe – agresorul își alege victima care este percepută ca fiind vulnerabilă, slabă și nu se poate apăra singură.</a:t>
            </a:r>
            <a:endParaRPr lang="en-US" sz="2000" dirty="0" smtClean="0">
              <a:latin typeface="Times New Roman" pitchFamily="18" charset="0"/>
              <a:cs typeface="Times New Roman" pitchFamily="18" charset="0"/>
            </a:endParaRPr>
          </a:p>
          <a:p>
            <a:pPr marL="285750" indent="-285750">
              <a:spcBef>
                <a:spcPct val="50000"/>
              </a:spcBef>
              <a:defRPr/>
            </a:pPr>
            <a:r>
              <a:rPr lang="vi-VN" sz="2000" dirty="0"/>
              <a:t/>
            </a:r>
            <a:br>
              <a:rPr lang="vi-VN" sz="2000" dirty="0"/>
            </a:b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descr="download.png"/>
          <p:cNvPicPr>
            <a:picLocks noChangeAspect="1"/>
          </p:cNvPicPr>
          <p:nvPr/>
        </p:nvPicPr>
        <p:blipFill>
          <a:blip r:embed="rId2" cstate="print"/>
          <a:stretch>
            <a:fillRect/>
          </a:stretch>
        </p:blipFill>
        <p:spPr>
          <a:xfrm>
            <a:off x="2352676" y="1033462"/>
            <a:ext cx="2709862" cy="270986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564" y="298581"/>
            <a:ext cx="11837436" cy="6195526"/>
          </a:xfrm>
        </p:spPr>
        <p:txBody>
          <a:bodyPr>
            <a:noAutofit/>
          </a:bodyPr>
          <a:lstStyle/>
          <a:p>
            <a:endParaRPr lang="ru-RU" sz="2000" b="1" dirty="0">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59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ЛИЦЕЙ\ЛИЦЕЙ 2019-2020\МЕРОПРИЯТИЯ\Буллинг\картинки\depositphotos_73281065-stock-illustration-myths-and-fact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05970" y="429208"/>
            <a:ext cx="10162569" cy="6046237"/>
          </a:xfrm>
        </p:spPr>
        <p:txBody>
          <a:bodyPr>
            <a:noAutofit/>
          </a:bodyPr>
          <a:lstStyle/>
          <a:p>
            <a:pPr algn="just">
              <a:buNone/>
            </a:pPr>
            <a:r>
              <a:rPr lang="ro-RO" sz="3200" b="1" dirty="0" smtClean="0">
                <a:solidFill>
                  <a:schemeClr val="accent1">
                    <a:lumMod val="75000"/>
                  </a:schemeClr>
                </a:solidFill>
                <a:latin typeface="Times New Roman" pitchFamily="18" charset="0"/>
                <a:cs typeface="Times New Roman" pitchFamily="18" charset="0"/>
              </a:rPr>
              <a:t>	</a:t>
            </a:r>
            <a:r>
              <a:rPr lang="vi-VN" sz="3200" b="1" dirty="0" smtClean="0">
                <a:solidFill>
                  <a:schemeClr val="accent1">
                    <a:lumMod val="75000"/>
                  </a:schemeClr>
                </a:solidFill>
                <a:latin typeface="Times New Roman" pitchFamily="18" charset="0"/>
                <a:cs typeface="Times New Roman" pitchFamily="18" charset="0"/>
              </a:rPr>
              <a:t>MIT</a:t>
            </a:r>
            <a:r>
              <a:rPr lang="vi-VN" sz="3200" b="1" dirty="0">
                <a:solidFill>
                  <a:schemeClr val="accent1">
                    <a:lumMod val="75000"/>
                  </a:schemeClr>
                </a:solidFill>
                <a:latin typeface="Times New Roman" pitchFamily="18" charset="0"/>
                <a:cs typeface="Times New Roman" pitchFamily="18" charset="0"/>
              </a:rPr>
              <a:t>:</a:t>
            </a:r>
            <a:r>
              <a:rPr lang="vi-VN" sz="3200" b="1" dirty="0">
                <a:solidFill>
                  <a:srgbClr val="00AEEF"/>
                </a:solidFill>
                <a:latin typeface="Times New Roman" pitchFamily="18" charset="0"/>
                <a:cs typeface="Times New Roman" pitchFamily="18" charset="0"/>
              </a:rPr>
              <a:t> </a:t>
            </a:r>
            <a:r>
              <a:rPr lang="vi-VN" sz="3200" dirty="0">
                <a:solidFill>
                  <a:srgbClr val="231F20"/>
                </a:solidFill>
                <a:latin typeface="Times New Roman" pitchFamily="18" charset="0"/>
                <a:cs typeface="Times New Roman" pitchFamily="18" charset="0"/>
              </a:rPr>
              <a:t>Bullying-ul este </a:t>
            </a:r>
            <a:r>
              <a:rPr lang="vi-VN" sz="3200" dirty="0" smtClean="0">
                <a:solidFill>
                  <a:srgbClr val="231F20"/>
                </a:solidFill>
                <a:latin typeface="Times New Roman" pitchFamily="18" charset="0"/>
                <a:cs typeface="Times New Roman" pitchFamily="18" charset="0"/>
              </a:rPr>
              <a:t>un ritual</a:t>
            </a:r>
            <a:r>
              <a:rPr lang="ro-RO" sz="3200" dirty="0" smtClean="0">
                <a:solidFill>
                  <a:srgbClr val="231F20"/>
                </a:solidFill>
                <a:latin typeface="Times New Roman" pitchFamily="18" charset="0"/>
                <a:cs typeface="Times New Roman" pitchFamily="18" charset="0"/>
              </a:rPr>
              <a:t> </a:t>
            </a:r>
            <a:r>
              <a:rPr lang="vi-VN" sz="3200" dirty="0" smtClean="0">
                <a:solidFill>
                  <a:srgbClr val="231F20"/>
                </a:solidFill>
                <a:latin typeface="Times New Roman" pitchFamily="18" charset="0"/>
                <a:cs typeface="Times New Roman" pitchFamily="18" charset="0"/>
              </a:rPr>
              <a:t>de </a:t>
            </a:r>
            <a:r>
              <a:rPr lang="vi-VN" sz="3200" dirty="0">
                <a:solidFill>
                  <a:srgbClr val="231F20"/>
                </a:solidFill>
                <a:latin typeface="Times New Roman" pitchFamily="18" charset="0"/>
                <a:cs typeface="Times New Roman" pitchFamily="18" charset="0"/>
              </a:rPr>
              <a:t>inițiere prin care trebuie </a:t>
            </a:r>
            <a:r>
              <a:rPr lang="vi-VN" sz="3200" dirty="0" smtClean="0">
                <a:solidFill>
                  <a:srgbClr val="231F20"/>
                </a:solidFill>
                <a:latin typeface="Times New Roman" pitchFamily="18" charset="0"/>
                <a:cs typeface="Times New Roman" pitchFamily="18" charset="0"/>
              </a:rPr>
              <a:t>să</a:t>
            </a:r>
            <a:r>
              <a:rPr lang="ro-RO" sz="3200" dirty="0" smtClean="0">
                <a:solidFill>
                  <a:srgbClr val="231F20"/>
                </a:solidFill>
                <a:latin typeface="Times New Roman" pitchFamily="18" charset="0"/>
                <a:cs typeface="Times New Roman" pitchFamily="18" charset="0"/>
              </a:rPr>
              <a:t> </a:t>
            </a:r>
            <a:r>
              <a:rPr lang="vi-VN" sz="3200" dirty="0" smtClean="0">
                <a:solidFill>
                  <a:srgbClr val="231F20"/>
                </a:solidFill>
                <a:latin typeface="Times New Roman" pitchFamily="18" charset="0"/>
                <a:cs typeface="Times New Roman" pitchFamily="18" charset="0"/>
              </a:rPr>
              <a:t>trecem </a:t>
            </a:r>
            <a:r>
              <a:rPr lang="vi-VN" sz="3200" dirty="0">
                <a:solidFill>
                  <a:srgbClr val="231F20"/>
                </a:solidFill>
                <a:latin typeface="Times New Roman" pitchFamily="18" charset="0"/>
                <a:cs typeface="Times New Roman" pitchFamily="18" charset="0"/>
              </a:rPr>
              <a:t>toți</a:t>
            </a:r>
            <a:r>
              <a:rPr lang="vi-VN" sz="3200" dirty="0" smtClean="0">
                <a:solidFill>
                  <a:srgbClr val="231F20"/>
                </a:solidFill>
                <a:latin typeface="Times New Roman" pitchFamily="18" charset="0"/>
                <a:cs typeface="Times New Roman" pitchFamily="18" charset="0"/>
              </a:rPr>
              <a:t>.</a:t>
            </a:r>
            <a:endParaRPr lang="ro-RO" sz="3200" dirty="0" smtClean="0">
              <a:solidFill>
                <a:srgbClr val="231F20"/>
              </a:solidFill>
              <a:latin typeface="Times New Roman" pitchFamily="18" charset="0"/>
              <a:cs typeface="Times New Roman" pitchFamily="18" charset="0"/>
            </a:endParaRPr>
          </a:p>
          <a:p>
            <a:pPr algn="just">
              <a:buNone/>
            </a:pPr>
            <a:r>
              <a:rPr lang="vi-VN" sz="3200" dirty="0">
                <a:solidFill>
                  <a:srgbClr val="231F20"/>
                </a:solidFill>
                <a:latin typeface="Times New Roman" pitchFamily="18" charset="0"/>
                <a:cs typeface="Times New Roman" pitchFamily="18" charset="0"/>
              </a:rPr>
              <a:t/>
            </a:r>
            <a:br>
              <a:rPr lang="vi-VN" sz="3200" dirty="0">
                <a:solidFill>
                  <a:srgbClr val="231F20"/>
                </a:solidFill>
                <a:latin typeface="Times New Roman" pitchFamily="18" charset="0"/>
                <a:cs typeface="Times New Roman" pitchFamily="18" charset="0"/>
              </a:rPr>
            </a:br>
            <a:r>
              <a:rPr lang="vi-VN" sz="3200" b="1" dirty="0">
                <a:solidFill>
                  <a:schemeClr val="accent1">
                    <a:lumMod val="75000"/>
                  </a:schemeClr>
                </a:solidFill>
                <a:latin typeface="Times New Roman" pitchFamily="18" charset="0"/>
                <a:cs typeface="Times New Roman" pitchFamily="18" charset="0"/>
              </a:rPr>
              <a:t>REALITATE: </a:t>
            </a:r>
            <a:r>
              <a:rPr lang="vi-VN" sz="3200" dirty="0">
                <a:solidFill>
                  <a:srgbClr val="231F20"/>
                </a:solidFill>
                <a:latin typeface="Times New Roman" pitchFamily="18" charset="0"/>
                <a:cs typeface="Times New Roman" pitchFamily="18" charset="0"/>
              </a:rPr>
              <a:t>Unii oameni </a:t>
            </a:r>
            <a:r>
              <a:rPr lang="vi-VN" sz="3200" dirty="0" smtClean="0">
                <a:solidFill>
                  <a:srgbClr val="231F20"/>
                </a:solidFill>
                <a:latin typeface="Times New Roman" pitchFamily="18" charset="0"/>
                <a:cs typeface="Times New Roman" pitchFamily="18" charset="0"/>
              </a:rPr>
              <a:t>pret</a:t>
            </a:r>
            <a:r>
              <a:rPr lang="ro-RO" sz="3200" dirty="0" smtClean="0">
                <a:solidFill>
                  <a:srgbClr val="231F20"/>
                </a:solidFill>
                <a:latin typeface="Times New Roman" pitchFamily="18" charset="0"/>
                <a:cs typeface="Times New Roman" pitchFamily="18" charset="0"/>
              </a:rPr>
              <a:t>i</a:t>
            </a:r>
            <a:r>
              <a:rPr lang="vi-VN" sz="3200" dirty="0" smtClean="0">
                <a:solidFill>
                  <a:srgbClr val="231F20"/>
                </a:solidFill>
                <a:latin typeface="Times New Roman" pitchFamily="18" charset="0"/>
                <a:cs typeface="Times New Roman" pitchFamily="18" charset="0"/>
              </a:rPr>
              <a:t>nd </a:t>
            </a:r>
            <a:r>
              <a:rPr lang="vi-VN" sz="3200" dirty="0">
                <a:solidFill>
                  <a:srgbClr val="231F20"/>
                </a:solidFill>
                <a:latin typeface="Times New Roman" pitchFamily="18" charset="0"/>
                <a:cs typeface="Times New Roman" pitchFamily="18" charset="0"/>
              </a:rPr>
              <a:t>că hărțuirea, discriminarea, </a:t>
            </a:r>
            <a:r>
              <a:rPr lang="vi-VN" sz="3200" dirty="0" smtClean="0">
                <a:solidFill>
                  <a:srgbClr val="231F20"/>
                </a:solidFill>
                <a:latin typeface="Times New Roman" pitchFamily="18" charset="0"/>
                <a:cs typeface="Times New Roman" pitchFamily="18" charset="0"/>
              </a:rPr>
              <a:t>rasismul,</a:t>
            </a:r>
            <a:r>
              <a:rPr lang="ro-RO" sz="3200" dirty="0" smtClean="0">
                <a:solidFill>
                  <a:srgbClr val="231F20"/>
                </a:solidFill>
                <a:latin typeface="Times New Roman" pitchFamily="18" charset="0"/>
                <a:cs typeface="Times New Roman" pitchFamily="18" charset="0"/>
              </a:rPr>
              <a:t> </a:t>
            </a:r>
            <a:r>
              <a:rPr lang="vi-VN" sz="3200" dirty="0" smtClean="0">
                <a:solidFill>
                  <a:srgbClr val="231F20"/>
                </a:solidFill>
                <a:latin typeface="Times New Roman" pitchFamily="18" charset="0"/>
                <a:cs typeface="Times New Roman" pitchFamily="18" charset="0"/>
              </a:rPr>
              <a:t>violența</a:t>
            </a:r>
            <a:r>
              <a:rPr lang="vi-VN" sz="3200" dirty="0">
                <a:solidFill>
                  <a:srgbClr val="231F20"/>
                </a:solidFill>
                <a:latin typeface="Times New Roman" pitchFamily="18" charset="0"/>
                <a:cs typeface="Times New Roman" pitchFamily="18" charset="0"/>
              </a:rPr>
              <a:t>, atacul, urmărirea, abuzul fzic, abuzul sexual, molestarea, violul și</a:t>
            </a:r>
            <a:br>
              <a:rPr lang="vi-VN" sz="3200" dirty="0">
                <a:solidFill>
                  <a:srgbClr val="231F20"/>
                </a:solidFill>
                <a:latin typeface="Times New Roman" pitchFamily="18" charset="0"/>
                <a:cs typeface="Times New Roman" pitchFamily="18" charset="0"/>
              </a:rPr>
            </a:br>
            <a:r>
              <a:rPr lang="vi-VN" sz="3200" dirty="0" smtClean="0">
                <a:solidFill>
                  <a:srgbClr val="231F20"/>
                </a:solidFill>
                <a:latin typeface="Times New Roman" pitchFamily="18" charset="0"/>
                <a:cs typeface="Times New Roman" pitchFamily="18" charset="0"/>
              </a:rPr>
              <a:t>violența</a:t>
            </a:r>
            <a:r>
              <a:rPr lang="ro-RO" sz="3200" dirty="0" smtClean="0">
                <a:solidFill>
                  <a:srgbClr val="231F20"/>
                </a:solidFill>
                <a:latin typeface="Times New Roman" pitchFamily="18" charset="0"/>
                <a:cs typeface="Times New Roman" pitchFamily="18" charset="0"/>
              </a:rPr>
              <a:t>.</a:t>
            </a:r>
            <a:endParaRPr lang="ru-RU" sz="4400" dirty="0">
              <a:solidFill>
                <a:srgbClr val="0070C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060812" y="437882"/>
            <a:ext cx="9442212" cy="5872766"/>
          </a:xfrm>
        </p:spPr>
        <p:txBody>
          <a:bodyPr>
            <a:normAutofit fontScale="90000"/>
          </a:bodyPr>
          <a:lstStyle/>
          <a:p>
            <a:pPr algn="just"/>
            <a:r>
              <a:rPr lang="ro-RO" b="1" dirty="0" smtClean="0">
                <a:solidFill>
                  <a:schemeClr val="accent1">
                    <a:lumMod val="75000"/>
                  </a:schemeClr>
                </a:solidFill>
              </a:rPr>
              <a:t/>
            </a:r>
            <a:br>
              <a:rPr lang="ro-RO" b="1" dirty="0" smtClean="0">
                <a:solidFill>
                  <a:schemeClr val="accent1">
                    <a:lumMod val="75000"/>
                  </a:schemeClr>
                </a:solidFill>
              </a:rPr>
            </a:br>
            <a:r>
              <a:rPr lang="ro-RO" sz="3600" b="1" dirty="0" smtClean="0">
                <a:solidFill>
                  <a:schemeClr val="accent1">
                    <a:lumMod val="75000"/>
                  </a:schemeClr>
                </a:solidFill>
                <a:latin typeface="Times New Roman" pitchFamily="18" charset="0"/>
                <a:cs typeface="Times New Roman" pitchFamily="18" charset="0"/>
              </a:rPr>
              <a:t>MIT: </a:t>
            </a:r>
            <a:r>
              <a:rPr lang="vi-VN" sz="3600" dirty="0" smtClean="0">
                <a:latin typeface="Times New Roman" pitchFamily="18" charset="0"/>
                <a:cs typeface="Times New Roman" pitchFamily="18" charset="0"/>
              </a:rPr>
              <a:t>Uneori </a:t>
            </a:r>
            <a:r>
              <a:rPr lang="vi-VN" sz="3600" dirty="0">
                <a:latin typeface="Times New Roman" pitchFamily="18" charset="0"/>
                <a:cs typeface="Times New Roman" pitchFamily="18" charset="0"/>
              </a:rPr>
              <a:t>agresorii de fapt </a:t>
            </a:r>
            <a:r>
              <a:rPr lang="vi-VN" sz="3600" dirty="0" smtClean="0">
                <a:latin typeface="Times New Roman" pitchFamily="18" charset="0"/>
                <a:cs typeface="Times New Roman" pitchFamily="18" charset="0"/>
              </a:rPr>
              <a:t>își</a:t>
            </a:r>
            <a:r>
              <a:rPr lang="ro-RO"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ajută vict</a:t>
            </a:r>
            <a:r>
              <a:rPr lang="ro-RO" sz="3600" dirty="0" smtClean="0">
                <a:latin typeface="Times New Roman" pitchFamily="18" charset="0"/>
                <a:cs typeface="Times New Roman" pitchFamily="18" charset="0"/>
              </a:rPr>
              <a:t>i</a:t>
            </a:r>
            <a:r>
              <a:rPr lang="vi-VN" sz="3600" dirty="0" smtClean="0">
                <a:latin typeface="Times New Roman" pitchFamily="18" charset="0"/>
                <a:cs typeface="Times New Roman" pitchFamily="18" charset="0"/>
              </a:rPr>
              <a:t>mele </a:t>
            </a:r>
            <a:r>
              <a:rPr lang="vi-VN" sz="3600" dirty="0">
                <a:latin typeface="Times New Roman" pitchFamily="18" charset="0"/>
                <a:cs typeface="Times New Roman" pitchFamily="18" charset="0"/>
              </a:rPr>
              <a:t>împingându-i </a:t>
            </a:r>
            <a:r>
              <a:rPr lang="vi-VN" sz="3600" dirty="0" smtClean="0">
                <a:latin typeface="Times New Roman" pitchFamily="18" charset="0"/>
                <a:cs typeface="Times New Roman" pitchFamily="18" charset="0"/>
              </a:rPr>
              <a:t>să</a:t>
            </a:r>
            <a:r>
              <a:rPr lang="ro-RO"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învețe </a:t>
            </a:r>
            <a:r>
              <a:rPr lang="vi-VN" sz="3600" dirty="0">
                <a:latin typeface="Times New Roman" pitchFamily="18" charset="0"/>
                <a:cs typeface="Times New Roman" pitchFamily="18" charset="0"/>
              </a:rPr>
              <a:t>să se </a:t>
            </a:r>
            <a:r>
              <a:rPr lang="vi-VN" sz="3600" dirty="0" smtClean="0">
                <a:latin typeface="Times New Roman" pitchFamily="18" charset="0"/>
                <a:cs typeface="Times New Roman" pitchFamily="18" charset="0"/>
              </a:rPr>
              <a:t>apere</a:t>
            </a:r>
            <a:r>
              <a:rPr lang="ro-RO"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vi-VN" sz="3600" b="1" dirty="0" smtClean="0">
                <a:solidFill>
                  <a:schemeClr val="accent1">
                    <a:lumMod val="75000"/>
                  </a:schemeClr>
                </a:solidFill>
                <a:latin typeface="Times New Roman" pitchFamily="18" charset="0"/>
                <a:cs typeface="Times New Roman" pitchFamily="18" charset="0"/>
              </a:rPr>
              <a:t>REALITATE</a:t>
            </a:r>
            <a:r>
              <a:rPr lang="vi-VN" sz="3600" b="1" dirty="0">
                <a:solidFill>
                  <a:schemeClr val="accent1">
                    <a:lumMod val="75000"/>
                  </a:schemeClr>
                </a:solidFill>
                <a:latin typeface="Times New Roman" pitchFamily="18" charset="0"/>
                <a:cs typeface="Times New Roman" pitchFamily="18" charset="0"/>
              </a:rPr>
              <a:t>:</a:t>
            </a:r>
            <a:r>
              <a:rPr lang="vi-VN" sz="3600" b="1" dirty="0">
                <a:solidFill>
                  <a:srgbClr val="00AEEF"/>
                </a:solidFill>
                <a:latin typeface="Times New Roman" pitchFamily="18" charset="0"/>
                <a:cs typeface="Times New Roman" pitchFamily="18" charset="0"/>
              </a:rPr>
              <a:t> </a:t>
            </a:r>
            <a:r>
              <a:rPr lang="vi-VN" sz="3600" dirty="0">
                <a:solidFill>
                  <a:srgbClr val="231F20"/>
                </a:solidFill>
                <a:latin typeface="Times New Roman" pitchFamily="18" charset="0"/>
                <a:cs typeface="Times New Roman" pitchFamily="18" charset="0"/>
              </a:rPr>
              <a:t>Frica nu este propice pentru a învăța să te aperi. Trebuie </a:t>
            </a:r>
            <a:r>
              <a:rPr lang="vi-VN" sz="3600" dirty="0" smtClean="0">
                <a:solidFill>
                  <a:srgbClr val="231F20"/>
                </a:solidFill>
                <a:latin typeface="Times New Roman" pitchFamily="18" charset="0"/>
                <a:cs typeface="Times New Roman" pitchFamily="18" charset="0"/>
              </a:rPr>
              <a:t>să-i</a:t>
            </a:r>
            <a:r>
              <a:rPr lang="ro-RO" sz="3600" dirty="0" smtClean="0">
                <a:solidFill>
                  <a:srgbClr val="231F20"/>
                </a:solidFill>
                <a:latin typeface="Times New Roman" pitchFamily="18" charset="0"/>
                <a:cs typeface="Times New Roman" pitchFamily="18" charset="0"/>
              </a:rPr>
              <a:t>  </a:t>
            </a:r>
            <a:r>
              <a:rPr lang="vi-VN" sz="3600" dirty="0" smtClean="0">
                <a:solidFill>
                  <a:srgbClr val="231F20"/>
                </a:solidFill>
                <a:latin typeface="Times New Roman" pitchFamily="18" charset="0"/>
                <a:cs typeface="Times New Roman" pitchFamily="18" charset="0"/>
              </a:rPr>
              <a:t>învățăm </a:t>
            </a:r>
            <a:r>
              <a:rPr lang="vi-VN" sz="3600" dirty="0">
                <a:solidFill>
                  <a:srgbClr val="231F20"/>
                </a:solidFill>
                <a:latin typeface="Times New Roman" pitchFamily="18" charset="0"/>
                <a:cs typeface="Times New Roman" pitchFamily="18" charset="0"/>
              </a:rPr>
              <a:t>pe copii abilitățile de care au nevoie pentru a </a:t>
            </a:r>
            <a:r>
              <a:rPr lang="vi-VN" sz="3600" dirty="0" smtClean="0">
                <a:solidFill>
                  <a:srgbClr val="231F20"/>
                </a:solidFill>
                <a:latin typeface="Times New Roman" pitchFamily="18" charset="0"/>
                <a:cs typeface="Times New Roman" pitchFamily="18" charset="0"/>
              </a:rPr>
              <a:t>f</a:t>
            </a:r>
            <a:r>
              <a:rPr lang="ro-RO" sz="3600" dirty="0" smtClean="0">
                <a:solidFill>
                  <a:srgbClr val="231F20"/>
                </a:solidFill>
                <a:latin typeface="Times New Roman" pitchFamily="18" charset="0"/>
                <a:cs typeface="Times New Roman" pitchFamily="18" charset="0"/>
              </a:rPr>
              <a:t>i</a:t>
            </a:r>
            <a:r>
              <a:rPr lang="vi-VN" sz="3600" dirty="0" smtClean="0">
                <a:solidFill>
                  <a:srgbClr val="231F20"/>
                </a:solidFill>
                <a:latin typeface="Times New Roman" pitchFamily="18" charset="0"/>
                <a:cs typeface="Times New Roman" pitchFamily="18" charset="0"/>
              </a:rPr>
              <a:t> </a:t>
            </a:r>
            <a:r>
              <a:rPr lang="vi-VN" sz="3600" dirty="0">
                <a:solidFill>
                  <a:srgbClr val="231F20"/>
                </a:solidFill>
                <a:latin typeface="Times New Roman" pitchFamily="18" charset="0"/>
                <a:cs typeface="Times New Roman" pitchFamily="18" charset="0"/>
              </a:rPr>
              <a:t>autoritari </a:t>
            </a:r>
            <a:r>
              <a:rPr lang="vi-VN" sz="3600" dirty="0" smtClean="0">
                <a:solidFill>
                  <a:srgbClr val="231F20"/>
                </a:solidFill>
                <a:latin typeface="Times New Roman" pitchFamily="18" charset="0"/>
                <a:cs typeface="Times New Roman" pitchFamily="18" charset="0"/>
              </a:rPr>
              <a:t>într-un</a:t>
            </a:r>
            <a:r>
              <a:rPr lang="ro-RO" sz="3600" dirty="0" smtClean="0">
                <a:solidFill>
                  <a:srgbClr val="231F20"/>
                </a:solidFill>
                <a:latin typeface="Times New Roman" pitchFamily="18" charset="0"/>
                <a:cs typeface="Times New Roman" pitchFamily="18" charset="0"/>
              </a:rPr>
              <a:t> </a:t>
            </a:r>
            <a:r>
              <a:rPr lang="vi-VN" sz="3600" dirty="0" smtClean="0">
                <a:solidFill>
                  <a:srgbClr val="231F20"/>
                </a:solidFill>
                <a:latin typeface="Times New Roman" pitchFamily="18" charset="0"/>
                <a:cs typeface="Times New Roman" pitchFamily="18" charset="0"/>
              </a:rPr>
              <a:t>mediu </a:t>
            </a:r>
            <a:r>
              <a:rPr lang="vi-VN" sz="3600" dirty="0">
                <a:solidFill>
                  <a:srgbClr val="231F20"/>
                </a:solidFill>
                <a:latin typeface="Times New Roman" pitchFamily="18" charset="0"/>
                <a:cs typeface="Times New Roman" pitchFamily="18" charset="0"/>
              </a:rPr>
              <a:t>înțelegător și susținător, nu prin coerciție </a:t>
            </a:r>
            <a:r>
              <a:rPr lang="vi-VN" sz="3600" dirty="0" smtClean="0">
                <a:solidFill>
                  <a:srgbClr val="231F20"/>
                </a:solidFill>
                <a:latin typeface="Times New Roman" pitchFamily="18" charset="0"/>
                <a:cs typeface="Times New Roman" pitchFamily="18" charset="0"/>
              </a:rPr>
              <a:t>și</a:t>
            </a:r>
            <a:r>
              <a:rPr lang="ro-RO" sz="3600" dirty="0" smtClean="0">
                <a:solidFill>
                  <a:srgbClr val="231F20"/>
                </a:solidFill>
                <a:latin typeface="Times New Roman" pitchFamily="18" charset="0"/>
                <a:cs typeface="Times New Roman" pitchFamily="18" charset="0"/>
              </a:rPr>
              <a:t> </a:t>
            </a:r>
            <a:r>
              <a:rPr lang="vi-VN" sz="3600" dirty="0" smtClean="0">
                <a:solidFill>
                  <a:srgbClr val="231F20"/>
                </a:solidFill>
                <a:latin typeface="Times New Roman" pitchFamily="18" charset="0"/>
                <a:cs typeface="Times New Roman" pitchFamily="18" charset="0"/>
              </a:rPr>
              <a:t>amenințări</a:t>
            </a:r>
            <a:r>
              <a:rPr lang="vi-VN" sz="3600" dirty="0">
                <a:solidFill>
                  <a:srgbClr val="231F20"/>
                </a:solidFill>
                <a:latin typeface="Times New Roman" pitchFamily="18" charset="0"/>
                <a:cs typeface="Times New Roman" pitchFamily="18" charset="0"/>
              </a:rPr>
              <a:t>.</a:t>
            </a:r>
            <a:r>
              <a:rPr lang="vi-VN" sz="3600" dirty="0">
                <a:latin typeface="Times New Roman" pitchFamily="18" charset="0"/>
                <a:cs typeface="Times New Roman" pitchFamily="18" charset="0"/>
              </a:rPr>
              <a:t> </a:t>
            </a:r>
            <a:br>
              <a:rPr lang="vi-VN" sz="3600" dirty="0">
                <a:latin typeface="Times New Roman" pitchFamily="18" charset="0"/>
                <a:cs typeface="Times New Roman" pitchFamily="18" charset="0"/>
              </a:rPr>
            </a:b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ro-RO" dirty="0">
              <a:latin typeface="Times New Roman" pitchFamily="18" charset="0"/>
              <a:cs typeface="Times New Roman" pitchFamily="18" charset="0"/>
            </a:endParaRPr>
          </a:p>
        </p:txBody>
      </p:sp>
    </p:spTree>
    <p:extLst>
      <p:ext uri="{BB962C8B-B14F-4D97-AF65-F5344CB8AC3E}">
        <p14:creationId xmlns:p14="http://schemas.microsoft.com/office/powerpoint/2010/main" val="1582089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492</TotalTime>
  <Words>592</Words>
  <Application>Microsoft Office PowerPoint</Application>
  <PresentationFormat>Custom</PresentationFormat>
  <Paragraphs>66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Параллакс</vt:lpstr>
      <vt:lpstr>FENOMENUL BULLYING ÎN RÂNDURILE ELEVILOR: CAUZE, CONSECINȚE, ACȚIUNI DE COMBATERE</vt:lpstr>
      <vt:lpstr>OBIECTIVE:</vt:lpstr>
      <vt:lpstr>    </vt:lpstr>
      <vt:lpstr>PowerPoint Presentation</vt:lpstr>
      <vt:lpstr>PowerPoint Presentation</vt:lpstr>
      <vt:lpstr>PowerPoint Presentation</vt:lpstr>
      <vt:lpstr>PowerPoint Presentation</vt:lpstr>
      <vt:lpstr>PowerPoint Presentation</vt:lpstr>
      <vt:lpstr> MIT: Uneori agresorii de fapt își ajută victimele împingându-i să învețe să se apere.     REALITATE: Frica nu este propice pentru a învăța să te aperi. Trebuie să-i  învățăm pe copii abilitățile de care au nevoie pentru a fi autoritari într-un mediu înțelegător și susținător, nu prin coerciție și amenințări.   </vt:lpstr>
      <vt:lpstr> MIT: Copiii scapă de bullying  când cresc.  REALITATE: Destul de des, copiii care agresează cresc și devin adulți care agresează sau care folosesc comportamentul negativ pentru a obține ce doresc, dacă respectivul lor comportament nu a fost contestat de către autoritățile relevante, fie ele școală sau părinți, etc.  </vt:lpstr>
      <vt:lpstr>MIT: Agresorii sunt puternici din punct de vedere psihologic.  REALITATE: Agresorii compensează pentru slăbiciunea lor cu agresiune.Ceea ce unii oameni văd în mod greșit drept „tărie psihică” este de fapt o determinare agresivă de a încălca granițele altor oameni fără respect  sau considerație pentru ceilalți, fără a te gândi la consecințe, și un fond infinit de scuze și motvații goale pentru agresiunea lor. O motivație este o încercare de a pune o față acceptabilă social unui comportament inacceptabil social.  Mulți adulți sunt păcăliți de această înșelătorie și manipulare.  </vt:lpstr>
      <vt:lpstr> MIT: Copiii și tinerii care sunt agresați vor spune unui adult aproape întotdeauna.  REALITATE: Adulții adesea nu sunt conștienți de bullying — în parte pentru că mulți copii nu îl raportează.  Doar 1/3 din elevii care au fost agresați au raportat acest lucru unui adult. Băieții și copiii mai mari sunt mai puțin predispuși  decât fetele și copiii mai mici să spună unui adult despre bullying. Ar putea să le fie teamă că adulții nu vor lua în serios preocupările lor sau vor gestiona neadecvat situația de bullying.  </vt:lpstr>
      <vt:lpstr>Tipuri de bullying</vt:lpstr>
      <vt:lpstr> Presupune: tachinare,  insulte, amenințări,  șantaj, poreclire,  împrăștiere de zvonuri și minciuni din partea agresorului. </vt:lpstr>
      <vt:lpstr>Bullying fizic</vt:lpstr>
      <vt:lpstr>Bullying relaţional/social</vt:lpstr>
      <vt:lpstr>Cyberbullying</vt:lpstr>
      <vt:lpstr>Cyber grooming este un alt fenomen al erei digitale cu o întindere și consecințe îngrijorătoare - folosirea Internetului pentru inițerea de contacte (virtuale), hărțuire sexuală și posibil abuzul sexual al copiilor și al tinerilor (Unabhängiger Beauftragter für Fragen des sexuellen Kindesmissbrauchs, 2015). </vt:lpstr>
      <vt:lpstr>“Etichetarea”</vt:lpstr>
      <vt:lpstr>Portretul psihologic</vt:lpstr>
      <vt:lpstr>FIȚI VIGILENȚI ȘI URMĂRIȚI SIMPTOMELE SITUAȚIILOR ÎN CARE UN ELEV:</vt:lpstr>
      <vt:lpstr>Victime </vt:lpstr>
      <vt:lpstr>O zi reușită!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«Феномен буллинга среди учащихся: причины, последствия, способы преодоления»</dc:title>
  <dc:creator>Irina</dc:creator>
  <cp:lastModifiedBy>Cristian Gabriel Gherghel</cp:lastModifiedBy>
  <cp:revision>186</cp:revision>
  <cp:lastPrinted>2019-11-04T08:27:46Z</cp:lastPrinted>
  <dcterms:created xsi:type="dcterms:W3CDTF">2019-08-30T15:04:00Z</dcterms:created>
  <dcterms:modified xsi:type="dcterms:W3CDTF">2021-10-06T12:02:26Z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1049-11.2.0.8641</vt:lpwstr>
  </property>
</Properties>
</file>