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3" r:id="rId3"/>
    <p:sldId id="292" r:id="rId4"/>
    <p:sldId id="274" r:id="rId5"/>
    <p:sldId id="293" r:id="rId6"/>
    <p:sldId id="280" r:id="rId7"/>
    <p:sldId id="283" r:id="rId8"/>
    <p:sldId id="281" r:id="rId9"/>
    <p:sldId id="284" r:id="rId10"/>
    <p:sldId id="287" r:id="rId11"/>
    <p:sldId id="288" r:id="rId12"/>
    <p:sldId id="295" r:id="rId13"/>
    <p:sldId id="296" r:id="rId14"/>
    <p:sldId id="297" r:id="rId15"/>
    <p:sldId id="298" r:id="rId16"/>
    <p:sldId id="299" r:id="rId17"/>
    <p:sldId id="300" r:id="rId18"/>
    <p:sldId id="302" r:id="rId19"/>
    <p:sldId id="303" r:id="rId20"/>
    <p:sldId id="294" r:id="rId21"/>
    <p:sldId id="304" r:id="rId22"/>
    <p:sldId id="305"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Step 1 </a:t>
          </a:r>
          <a:br>
            <a:rPr lang="en-US" dirty="0"/>
          </a:br>
          <a:r>
            <a:rPr lang="en-US" dirty="0"/>
            <a:t>Title</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a:blipFill rotWithShape="0">
          <a:blip xmlns:r="http://schemas.openxmlformats.org/officeDocument/2006/relationships" r:embed="rId1"/>
          <a:stretch>
            <a:fillRect/>
          </a:stretch>
        </a:blipFill>
      </dgm:spPr>
      <dgm:t>
        <a:bodyPr/>
        <a:lstStyle/>
        <a:p>
          <a:endParaRPr lang="en-US"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endParaRPr lang="en-US" dirty="0"/>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endParaRPr lang="en-US" dirty="0"/>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endParaRPr lang="en-US" dirty="0"/>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custScaleY="115802" custLinFactNeighborX="956" custLinFactNeighborY="4776">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t>
        <a:bodyPr/>
        <a:lstStyle/>
        <a:p>
          <a:endParaRPr lang="en-US"/>
        </a:p>
      </dgm:t>
    </dgm:pt>
  </dgm:ptLst>
  <dgm:cxnLst>
    <dgm:cxn modelId="{1FFC2EC0-E515-4732-A412-A4BDE78BBB9B}" type="presOf" srcId="{41DDEAAE-DE55-45A3-A4F7-3874E0140D37}" destId="{EB3CB291-E23A-4667-A32E-A640A76557A1}"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ECA5640D-EFCC-4E38-817D-A54525F2E784}" type="presOf" srcId="{05F1A7D0-6E45-49DA-80B3-7FF4B8783E58}" destId="{D81336A4-814F-45EF-B582-2466B0D2E2A7}"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0759F34E-EC91-4BA0-A3E3-3F598D4A6D55}" type="presOf" srcId="{EF034794-D109-40B6-8FA2-8971C3123AB6}" destId="{18F7A15A-3ED1-4A32-B700-36B8D6BBE441}"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33A927E1-3C94-4A92-8DB3-42886008240C}" srcId="{41DDEAAE-DE55-45A3-A4F7-3874E0140D37}" destId="{05F1A7D0-6E45-49DA-80B3-7FF4B8783E58}" srcOrd="4" destOrd="0" parTransId="{3ECE110E-B07E-4F19-B2DF-3E42E99B2E8D}" sibTransId="{47B1D0F3-117D-4CE7-9037-3F5A4995054A}"/>
    <dgm:cxn modelId="{99F95D8E-A851-4953-A3C5-9BF7753ED9FA}" srcId="{41DDEAAE-DE55-45A3-A4F7-3874E0140D37}" destId="{E4D23657-D1E8-4B22-974B-8DC90813F51B}" srcOrd="0" destOrd="0" parTransId="{89EF0911-2234-42D0-AEF3-7FADAFD12999}" sibTransId="{529487B0-19AA-4AAC-8F83-CF2C113EB84D}"/>
    <dgm:cxn modelId="{CB7CA5F0-7FE2-4D85-92D7-9486B4220996}" type="presOf" srcId="{15E11DBD-E9B5-4BCF-A56C-7AAE26CE30DC}" destId="{F0124EB5-2136-46F3-B2F4-41A5196C24A0}" srcOrd="0" destOrd="0" presId="urn:microsoft.com/office/officeart/2009/3/layout/StepUpProcess"/>
    <dgm:cxn modelId="{9E0E9197-A79B-4AF4-8357-F581BEFEBF34}" type="presOf" srcId="{778AA374-0E17-4AEA-8EB6-0C342D57D8D8}" destId="{AFC6068B-131B-444D-AF53-A5A2A6DC9AE7}" srcOrd="0" destOrd="0" presId="urn:microsoft.com/office/officeart/2009/3/layout/StepUpProcess"/>
    <dgm:cxn modelId="{907BB49A-162B-442C-B4EB-067B1AAB5C33}" type="presOf" srcId="{E4D23657-D1E8-4B22-974B-8DC90813F51B}" destId="{80B372F1-8EF3-4532-ACC6-E65E1D63ACA2}" srcOrd="0" destOrd="0" presId="urn:microsoft.com/office/officeart/2009/3/layout/StepUpProcess"/>
    <dgm:cxn modelId="{30C4A306-F4E4-41A8-99D2-2D3D7C52B6D6}" type="presParOf" srcId="{EB3CB291-E23A-4667-A32E-A640A76557A1}" destId="{01035298-0CF7-4145-8EE2-24DBFEAF33BB}" srcOrd="0" destOrd="0" presId="urn:microsoft.com/office/officeart/2009/3/layout/StepUpProcess"/>
    <dgm:cxn modelId="{F1D61977-A8EB-4430-BC78-9359F60A2650}" type="presParOf" srcId="{01035298-0CF7-4145-8EE2-24DBFEAF33BB}" destId="{21E1F518-1190-4883-914B-1FB66E6D3A63}" srcOrd="0" destOrd="0" presId="urn:microsoft.com/office/officeart/2009/3/layout/StepUpProcess"/>
    <dgm:cxn modelId="{5FDBE19E-81A8-4888-B709-0547A6D94D13}" type="presParOf" srcId="{01035298-0CF7-4145-8EE2-24DBFEAF33BB}" destId="{80B372F1-8EF3-4532-ACC6-E65E1D63ACA2}" srcOrd="1" destOrd="0" presId="urn:microsoft.com/office/officeart/2009/3/layout/StepUpProcess"/>
    <dgm:cxn modelId="{93C7F8A0-10CE-4932-939E-2577518ABCA2}" type="presParOf" srcId="{01035298-0CF7-4145-8EE2-24DBFEAF33BB}" destId="{B746139E-4627-4CCC-9299-5653D77ED24D}" srcOrd="2" destOrd="0" presId="urn:microsoft.com/office/officeart/2009/3/layout/StepUpProcess"/>
    <dgm:cxn modelId="{3A5FAAE4-D90F-4254-BF19-D29491A22858}" type="presParOf" srcId="{EB3CB291-E23A-4667-A32E-A640A76557A1}" destId="{780BC64D-2F67-498A-99F6-7EB28080D705}" srcOrd="1" destOrd="0" presId="urn:microsoft.com/office/officeart/2009/3/layout/StepUpProcess"/>
    <dgm:cxn modelId="{ABFB5129-394C-4DFC-BA9F-4F4471F48D0C}" type="presParOf" srcId="{780BC64D-2F67-498A-99F6-7EB28080D705}" destId="{68E230FA-2656-4C78-B827-58AFD214F445}" srcOrd="0" destOrd="0" presId="urn:microsoft.com/office/officeart/2009/3/layout/StepUpProcess"/>
    <dgm:cxn modelId="{41867B8C-D8B8-42CA-910E-FA7C4BFBEF2D}" type="presParOf" srcId="{EB3CB291-E23A-4667-A32E-A640A76557A1}" destId="{B07824BD-C1CB-4098-8E38-D3E1F721DF31}" srcOrd="2" destOrd="0" presId="urn:microsoft.com/office/officeart/2009/3/layout/StepUpProcess"/>
    <dgm:cxn modelId="{9BBF486C-3DC4-4AB8-AF84-FBB836B4D949}" type="presParOf" srcId="{B07824BD-C1CB-4098-8E38-D3E1F721DF31}" destId="{85769F8C-5820-4CB5-B01D-69A648973D8F}" srcOrd="0" destOrd="0" presId="urn:microsoft.com/office/officeart/2009/3/layout/StepUpProcess"/>
    <dgm:cxn modelId="{8EB5155D-7242-427D-B2D7-7053570FE6DE}" type="presParOf" srcId="{B07824BD-C1CB-4098-8E38-D3E1F721DF31}" destId="{18F7A15A-3ED1-4A32-B700-36B8D6BBE441}" srcOrd="1" destOrd="0" presId="urn:microsoft.com/office/officeart/2009/3/layout/StepUpProcess"/>
    <dgm:cxn modelId="{DDF87547-33EA-40F9-BD90-E1ACDDC8C81B}" type="presParOf" srcId="{B07824BD-C1CB-4098-8E38-D3E1F721DF31}" destId="{F6F2BEFC-1674-4E8D-98FF-DE4432BB887C}" srcOrd="2" destOrd="0" presId="urn:microsoft.com/office/officeart/2009/3/layout/StepUpProcess"/>
    <dgm:cxn modelId="{CD123E0F-DBFF-4B4A-B431-24D042540DC5}" type="presParOf" srcId="{EB3CB291-E23A-4667-A32E-A640A76557A1}" destId="{E26373E0-D095-405B-9F4A-CC7FBB5BEBD2}" srcOrd="3" destOrd="0" presId="urn:microsoft.com/office/officeart/2009/3/layout/StepUpProcess"/>
    <dgm:cxn modelId="{40AE990C-C615-4A12-8822-8F8466E0C008}" type="presParOf" srcId="{E26373E0-D095-405B-9F4A-CC7FBB5BEBD2}" destId="{8B10941C-73F0-477C-9F3D-EB0A4525ACBE}" srcOrd="0" destOrd="0" presId="urn:microsoft.com/office/officeart/2009/3/layout/StepUpProcess"/>
    <dgm:cxn modelId="{E1D5CC62-F18C-4DB6-8156-94D30DE4AE39}" type="presParOf" srcId="{EB3CB291-E23A-4667-A32E-A640A76557A1}" destId="{DF2F85E9-6BAE-40EA-8F18-DAFCA3EFFB69}" srcOrd="4" destOrd="0" presId="urn:microsoft.com/office/officeart/2009/3/layout/StepUpProcess"/>
    <dgm:cxn modelId="{ED576D1E-22AB-47CF-A05F-E8A3D7372919}" type="presParOf" srcId="{DF2F85E9-6BAE-40EA-8F18-DAFCA3EFFB69}" destId="{A5E67CF4-39ED-4CC8-A27F-E45EA5D3AC44}" srcOrd="0" destOrd="0" presId="urn:microsoft.com/office/officeart/2009/3/layout/StepUpProcess"/>
    <dgm:cxn modelId="{741B2295-3D2A-4670-B30E-8EB6DFC1113B}" type="presParOf" srcId="{DF2F85E9-6BAE-40EA-8F18-DAFCA3EFFB69}" destId="{F0124EB5-2136-46F3-B2F4-41A5196C24A0}" srcOrd="1" destOrd="0" presId="urn:microsoft.com/office/officeart/2009/3/layout/StepUpProcess"/>
    <dgm:cxn modelId="{5FA5A3D6-31F2-469A-AD52-0F51376AD22B}" type="presParOf" srcId="{DF2F85E9-6BAE-40EA-8F18-DAFCA3EFFB69}" destId="{D5E82CFA-3F05-41CB-A66C-3A904CCE06CE}" srcOrd="2" destOrd="0" presId="urn:microsoft.com/office/officeart/2009/3/layout/StepUpProcess"/>
    <dgm:cxn modelId="{C311331F-AAAA-4D5A-82E5-F67B8B12C81F}" type="presParOf" srcId="{EB3CB291-E23A-4667-A32E-A640A76557A1}" destId="{F5574CB1-AC1C-4773-A4A7-C4CE14EF6374}" srcOrd="5" destOrd="0" presId="urn:microsoft.com/office/officeart/2009/3/layout/StepUpProcess"/>
    <dgm:cxn modelId="{23049AEA-6C2D-4EA6-9292-344A9D0D1A8A}" type="presParOf" srcId="{F5574CB1-AC1C-4773-A4A7-C4CE14EF6374}" destId="{14FCF07D-F999-4928-B62C-1135C3080FD1}" srcOrd="0" destOrd="0" presId="urn:microsoft.com/office/officeart/2009/3/layout/StepUpProcess"/>
    <dgm:cxn modelId="{B2A58AD8-77DF-4E02-85EF-69CFC1BE963C}" type="presParOf" srcId="{EB3CB291-E23A-4667-A32E-A640A76557A1}" destId="{2489F161-D1CF-4A3D-8E95-6382395DC25B}" srcOrd="6" destOrd="0" presId="urn:microsoft.com/office/officeart/2009/3/layout/StepUpProcess"/>
    <dgm:cxn modelId="{293F4F05-13F3-4DA7-BA0E-236D9DD7E08A}" type="presParOf" srcId="{2489F161-D1CF-4A3D-8E95-6382395DC25B}" destId="{06EAFCDC-2041-4C37-BE64-7627BAA16382}" srcOrd="0" destOrd="0" presId="urn:microsoft.com/office/officeart/2009/3/layout/StepUpProcess"/>
    <dgm:cxn modelId="{98482FA7-FD8A-4F2B-B060-FD3D722A7F69}" type="presParOf" srcId="{2489F161-D1CF-4A3D-8E95-6382395DC25B}" destId="{AFC6068B-131B-444D-AF53-A5A2A6DC9AE7}" srcOrd="1" destOrd="0" presId="urn:microsoft.com/office/officeart/2009/3/layout/StepUpProcess"/>
    <dgm:cxn modelId="{F537DE8A-9C67-4FC2-AEF2-A87B21548B58}" type="presParOf" srcId="{2489F161-D1CF-4A3D-8E95-6382395DC25B}" destId="{F62C0D9F-BF11-4D63-A28B-80FA21343A28}" srcOrd="2" destOrd="0" presId="urn:microsoft.com/office/officeart/2009/3/layout/StepUpProcess"/>
    <dgm:cxn modelId="{618271C6-A3B3-4125-BD54-EE75B0092A1A}" type="presParOf" srcId="{EB3CB291-E23A-4667-A32E-A640A76557A1}" destId="{F5EC4F6A-2B4F-420C-9BEA-A14EFB832731}" srcOrd="7" destOrd="0" presId="urn:microsoft.com/office/officeart/2009/3/layout/StepUpProcess"/>
    <dgm:cxn modelId="{9A8EFF0F-86C6-47C2-9FCD-C8ECAEDA6AE5}" type="presParOf" srcId="{F5EC4F6A-2B4F-420C-9BEA-A14EFB832731}" destId="{41DC2B0B-BD37-48C1-BB85-7F75AC60BB5F}" srcOrd="0" destOrd="0" presId="urn:microsoft.com/office/officeart/2009/3/layout/StepUpProcess"/>
    <dgm:cxn modelId="{E9E7F69B-C2EF-46CD-ADB1-C2136DA6B973}" type="presParOf" srcId="{EB3CB291-E23A-4667-A32E-A640A76557A1}" destId="{D2C6C114-9E17-4E64-9FCF-9C4365FE25B7}" srcOrd="8" destOrd="0" presId="urn:microsoft.com/office/officeart/2009/3/layout/StepUpProcess"/>
    <dgm:cxn modelId="{6C2B98EB-E165-48A5-9658-93F121AF6251}" type="presParOf" srcId="{D2C6C114-9E17-4E64-9FCF-9C4365FE25B7}" destId="{BA06DEFD-3E20-41CA-8CC7-585BE7A02A00}" srcOrd="0" destOrd="0" presId="urn:microsoft.com/office/officeart/2009/3/layout/StepUpProcess"/>
    <dgm:cxn modelId="{E2C6F2F0-E3A0-4C59-B6C6-E3A5697F91E3}"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endParaRPr lang="en-US" dirty="0"/>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endParaRPr lang="en-US"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endParaRPr lang="en-US" dirty="0"/>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endParaRPr lang="en-US" dirty="0"/>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endParaRPr lang="en-US" dirty="0"/>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t>
        <a:bodyPr/>
        <a:lstStyle/>
        <a:p>
          <a:endParaRPr lang="en-US"/>
        </a:p>
      </dgm:t>
    </dgm:pt>
  </dgm:ptLst>
  <dgm:cxnLst>
    <dgm:cxn modelId="{07FCDB06-03D2-4475-949B-D5F8563463F7}" type="presOf" srcId="{15E11DBD-E9B5-4BCF-A56C-7AAE26CE30DC}" destId="{F0124EB5-2136-46F3-B2F4-41A5196C24A0}" srcOrd="0" destOrd="0" presId="urn:microsoft.com/office/officeart/2009/3/layout/StepUpProcess"/>
    <dgm:cxn modelId="{DBF9B30F-BF10-4DF1-9B18-4FE2A7869F63}" type="presOf" srcId="{41DDEAAE-DE55-45A3-A4F7-3874E0140D37}" destId="{EB3CB291-E23A-4667-A32E-A640A76557A1}" srcOrd="0" destOrd="0" presId="urn:microsoft.com/office/officeart/2009/3/layout/StepUpProcess"/>
    <dgm:cxn modelId="{753B2043-B1D0-4FE6-BA98-8F1AC6087659}" type="presOf" srcId="{05F1A7D0-6E45-49DA-80B3-7FF4B8783E58}" destId="{D81336A4-814F-45EF-B582-2466B0D2E2A7}" srcOrd="0" destOrd="0" presId="urn:microsoft.com/office/officeart/2009/3/layout/StepUpProcess"/>
    <dgm:cxn modelId="{33A927E1-3C94-4A92-8DB3-42886008240C}" srcId="{41DDEAAE-DE55-45A3-A4F7-3874E0140D37}" destId="{05F1A7D0-6E45-49DA-80B3-7FF4B8783E58}" srcOrd="4" destOrd="0" parTransId="{3ECE110E-B07E-4F19-B2DF-3E42E99B2E8D}" sibTransId="{47B1D0F3-117D-4CE7-9037-3F5A4995054A}"/>
    <dgm:cxn modelId="{C458BFB1-DBF5-4DC1-9B93-D91DEA5C3B67}" type="presOf" srcId="{778AA374-0E17-4AEA-8EB6-0C342D57D8D8}" destId="{AFC6068B-131B-444D-AF53-A5A2A6DC9AE7}"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80FF73C0-9BCD-436E-A85B-D6D7D322462C}" srcId="{41DDEAAE-DE55-45A3-A4F7-3874E0140D37}" destId="{EF034794-D109-40B6-8FA2-8971C3123AB6}" srcOrd="1" destOrd="0" parTransId="{64D09C75-3D44-4CEF-9459-5C91DB44A9EA}" sibTransId="{CDDFC891-FC62-4131-A642-2D94388BCCE2}"/>
    <dgm:cxn modelId="{4B866481-F116-4971-9B96-45D3C04A60E5}" type="presOf" srcId="{EF034794-D109-40B6-8FA2-8971C3123AB6}" destId="{18F7A15A-3ED1-4A32-B700-36B8D6BBE441}" srcOrd="0" destOrd="0" presId="urn:microsoft.com/office/officeart/2009/3/layout/StepUpProcess"/>
    <dgm:cxn modelId="{C86F70A5-C2A8-4EA5-B294-8469FCB1324E}"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99F95D8E-A851-4953-A3C5-9BF7753ED9FA}" srcId="{41DDEAAE-DE55-45A3-A4F7-3874E0140D37}" destId="{E4D23657-D1E8-4B22-974B-8DC90813F51B}" srcOrd="0" destOrd="0" parTransId="{89EF0911-2234-42D0-AEF3-7FADAFD12999}" sibTransId="{529487B0-19AA-4AAC-8F83-CF2C113EB84D}"/>
    <dgm:cxn modelId="{4F366748-DA69-4C70-8E72-C0045F1A5265}" type="presParOf" srcId="{EB3CB291-E23A-4667-A32E-A640A76557A1}" destId="{01035298-0CF7-4145-8EE2-24DBFEAF33BB}" srcOrd="0" destOrd="0" presId="urn:microsoft.com/office/officeart/2009/3/layout/StepUpProcess"/>
    <dgm:cxn modelId="{5AD9319C-2983-4F18-8C8A-5C2D893B9A4E}" type="presParOf" srcId="{01035298-0CF7-4145-8EE2-24DBFEAF33BB}" destId="{21E1F518-1190-4883-914B-1FB66E6D3A63}" srcOrd="0" destOrd="0" presId="urn:microsoft.com/office/officeart/2009/3/layout/StepUpProcess"/>
    <dgm:cxn modelId="{7E200EFD-4842-417A-8B48-1812A2853364}" type="presParOf" srcId="{01035298-0CF7-4145-8EE2-24DBFEAF33BB}" destId="{80B372F1-8EF3-4532-ACC6-E65E1D63ACA2}" srcOrd="1" destOrd="0" presId="urn:microsoft.com/office/officeart/2009/3/layout/StepUpProcess"/>
    <dgm:cxn modelId="{0460C2DD-6236-48D4-8B13-83A859347BA4}" type="presParOf" srcId="{01035298-0CF7-4145-8EE2-24DBFEAF33BB}" destId="{B746139E-4627-4CCC-9299-5653D77ED24D}" srcOrd="2" destOrd="0" presId="urn:microsoft.com/office/officeart/2009/3/layout/StepUpProcess"/>
    <dgm:cxn modelId="{48BC7429-8E58-4C0D-8BDC-68DA12DB0A08}" type="presParOf" srcId="{EB3CB291-E23A-4667-A32E-A640A76557A1}" destId="{780BC64D-2F67-498A-99F6-7EB28080D705}" srcOrd="1" destOrd="0" presId="urn:microsoft.com/office/officeart/2009/3/layout/StepUpProcess"/>
    <dgm:cxn modelId="{03B5A793-D2E7-4178-AE1B-C2ECC487C3E2}" type="presParOf" srcId="{780BC64D-2F67-498A-99F6-7EB28080D705}" destId="{68E230FA-2656-4C78-B827-58AFD214F445}" srcOrd="0" destOrd="0" presId="urn:microsoft.com/office/officeart/2009/3/layout/StepUpProcess"/>
    <dgm:cxn modelId="{BB95F5B3-397B-4974-947F-3076E749CAD4}" type="presParOf" srcId="{EB3CB291-E23A-4667-A32E-A640A76557A1}" destId="{B07824BD-C1CB-4098-8E38-D3E1F721DF31}" srcOrd="2" destOrd="0" presId="urn:microsoft.com/office/officeart/2009/3/layout/StepUpProcess"/>
    <dgm:cxn modelId="{17D81405-9D8F-4387-A145-CD4155B939E7}" type="presParOf" srcId="{B07824BD-C1CB-4098-8E38-D3E1F721DF31}" destId="{85769F8C-5820-4CB5-B01D-69A648973D8F}" srcOrd="0" destOrd="0" presId="urn:microsoft.com/office/officeart/2009/3/layout/StepUpProcess"/>
    <dgm:cxn modelId="{11005318-07BE-4B9C-A1F8-C5EC30E67488}" type="presParOf" srcId="{B07824BD-C1CB-4098-8E38-D3E1F721DF31}" destId="{18F7A15A-3ED1-4A32-B700-36B8D6BBE441}" srcOrd="1" destOrd="0" presId="urn:microsoft.com/office/officeart/2009/3/layout/StepUpProcess"/>
    <dgm:cxn modelId="{E07E35F8-AAAA-4788-8969-07F34F76392E}" type="presParOf" srcId="{B07824BD-C1CB-4098-8E38-D3E1F721DF31}" destId="{F6F2BEFC-1674-4E8D-98FF-DE4432BB887C}" srcOrd="2" destOrd="0" presId="urn:microsoft.com/office/officeart/2009/3/layout/StepUpProcess"/>
    <dgm:cxn modelId="{1E8A1DAB-AC5C-4D63-91FC-13033700CE7E}" type="presParOf" srcId="{EB3CB291-E23A-4667-A32E-A640A76557A1}" destId="{E26373E0-D095-405B-9F4A-CC7FBB5BEBD2}" srcOrd="3" destOrd="0" presId="urn:microsoft.com/office/officeart/2009/3/layout/StepUpProcess"/>
    <dgm:cxn modelId="{75404EDA-ABA7-4E53-B12D-2DE8F077FCB3}" type="presParOf" srcId="{E26373E0-D095-405B-9F4A-CC7FBB5BEBD2}" destId="{8B10941C-73F0-477C-9F3D-EB0A4525ACBE}" srcOrd="0" destOrd="0" presId="urn:microsoft.com/office/officeart/2009/3/layout/StepUpProcess"/>
    <dgm:cxn modelId="{C8B598A9-A27C-4975-ADBD-9A3FD5E1693E}" type="presParOf" srcId="{EB3CB291-E23A-4667-A32E-A640A76557A1}" destId="{DF2F85E9-6BAE-40EA-8F18-DAFCA3EFFB69}" srcOrd="4" destOrd="0" presId="urn:microsoft.com/office/officeart/2009/3/layout/StepUpProcess"/>
    <dgm:cxn modelId="{733493A4-47C1-444F-B09E-E0D7CBE5832E}" type="presParOf" srcId="{DF2F85E9-6BAE-40EA-8F18-DAFCA3EFFB69}" destId="{A5E67CF4-39ED-4CC8-A27F-E45EA5D3AC44}" srcOrd="0" destOrd="0" presId="urn:microsoft.com/office/officeart/2009/3/layout/StepUpProcess"/>
    <dgm:cxn modelId="{BA784E09-1D04-4D0B-9A1D-993A7A25B563}" type="presParOf" srcId="{DF2F85E9-6BAE-40EA-8F18-DAFCA3EFFB69}" destId="{F0124EB5-2136-46F3-B2F4-41A5196C24A0}" srcOrd="1" destOrd="0" presId="urn:microsoft.com/office/officeart/2009/3/layout/StepUpProcess"/>
    <dgm:cxn modelId="{8496FAFE-BE9C-4B34-8978-054465EEFB14}" type="presParOf" srcId="{DF2F85E9-6BAE-40EA-8F18-DAFCA3EFFB69}" destId="{D5E82CFA-3F05-41CB-A66C-3A904CCE06CE}" srcOrd="2" destOrd="0" presId="urn:microsoft.com/office/officeart/2009/3/layout/StepUpProcess"/>
    <dgm:cxn modelId="{17C88CD6-9D98-45D9-8F4D-73A97C52E2D0}" type="presParOf" srcId="{EB3CB291-E23A-4667-A32E-A640A76557A1}" destId="{F5574CB1-AC1C-4773-A4A7-C4CE14EF6374}" srcOrd="5" destOrd="0" presId="urn:microsoft.com/office/officeart/2009/3/layout/StepUpProcess"/>
    <dgm:cxn modelId="{2C367175-B09E-4C68-91E9-547B292AD057}" type="presParOf" srcId="{F5574CB1-AC1C-4773-A4A7-C4CE14EF6374}" destId="{14FCF07D-F999-4928-B62C-1135C3080FD1}" srcOrd="0" destOrd="0" presId="urn:microsoft.com/office/officeart/2009/3/layout/StepUpProcess"/>
    <dgm:cxn modelId="{5C5A1C7F-522C-459B-A990-E630E57412F7}" type="presParOf" srcId="{EB3CB291-E23A-4667-A32E-A640A76557A1}" destId="{2489F161-D1CF-4A3D-8E95-6382395DC25B}" srcOrd="6" destOrd="0" presId="urn:microsoft.com/office/officeart/2009/3/layout/StepUpProcess"/>
    <dgm:cxn modelId="{C336909B-D857-48A2-8FFE-2280195C91E5}" type="presParOf" srcId="{2489F161-D1CF-4A3D-8E95-6382395DC25B}" destId="{06EAFCDC-2041-4C37-BE64-7627BAA16382}" srcOrd="0" destOrd="0" presId="urn:microsoft.com/office/officeart/2009/3/layout/StepUpProcess"/>
    <dgm:cxn modelId="{BAF9E446-F380-4D7E-9A54-9A65C5A40662}" type="presParOf" srcId="{2489F161-D1CF-4A3D-8E95-6382395DC25B}" destId="{AFC6068B-131B-444D-AF53-A5A2A6DC9AE7}" srcOrd="1" destOrd="0" presId="urn:microsoft.com/office/officeart/2009/3/layout/StepUpProcess"/>
    <dgm:cxn modelId="{961C75C0-75D4-4CCB-AF2E-72C8617764AE}" type="presParOf" srcId="{2489F161-D1CF-4A3D-8E95-6382395DC25B}" destId="{F62C0D9F-BF11-4D63-A28B-80FA21343A28}" srcOrd="2" destOrd="0" presId="urn:microsoft.com/office/officeart/2009/3/layout/StepUpProcess"/>
    <dgm:cxn modelId="{959DB0E8-C5B0-4F52-B006-ECFF9E6F2588}" type="presParOf" srcId="{EB3CB291-E23A-4667-A32E-A640A76557A1}" destId="{F5EC4F6A-2B4F-420C-9BEA-A14EFB832731}" srcOrd="7" destOrd="0" presId="urn:microsoft.com/office/officeart/2009/3/layout/StepUpProcess"/>
    <dgm:cxn modelId="{E07E4D6F-1263-4E1D-8A8D-089E3D65D29B}" type="presParOf" srcId="{F5EC4F6A-2B4F-420C-9BEA-A14EFB832731}" destId="{41DC2B0B-BD37-48C1-BB85-7F75AC60BB5F}" srcOrd="0" destOrd="0" presId="urn:microsoft.com/office/officeart/2009/3/layout/StepUpProcess"/>
    <dgm:cxn modelId="{40AE1515-B3C2-4F5D-A51A-5C9ADED02ADC}" type="presParOf" srcId="{EB3CB291-E23A-4667-A32E-A640A76557A1}" destId="{D2C6C114-9E17-4E64-9FCF-9C4365FE25B7}" srcOrd="8" destOrd="0" presId="urn:microsoft.com/office/officeart/2009/3/layout/StepUpProcess"/>
    <dgm:cxn modelId="{28E04F4C-F7BB-49D7-816A-84AED22FDBD9}" type="presParOf" srcId="{D2C6C114-9E17-4E64-9FCF-9C4365FE25B7}" destId="{BA06DEFD-3E20-41CA-8CC7-585BE7A02A00}" srcOrd="0" destOrd="0" presId="urn:microsoft.com/office/officeart/2009/3/layout/StepUpProcess"/>
    <dgm:cxn modelId="{2F50C76B-97CF-4C12-AA16-CB61BE71FED0}"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69005" y="1934835"/>
          <a:ext cx="1106018" cy="184038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84383" y="2484714"/>
          <a:ext cx="1661513" cy="145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Step 1 </a:t>
          </a:r>
          <a:br>
            <a:rPr lang="en-US" sz="3700" kern="1200" dirty="0"/>
          </a:br>
          <a:r>
            <a:rPr lang="en-US" sz="3700" kern="1200" dirty="0"/>
            <a:t>Title</a:t>
          </a:r>
        </a:p>
      </dsp:txBody>
      <dsp:txXfrm>
        <a:off x="184383" y="2484714"/>
        <a:ext cx="1661513" cy="1456414"/>
      </dsp:txXfrm>
    </dsp:sp>
    <dsp:sp modelId="{B746139E-4627-4CCC-9299-5653D77ED24D}">
      <dsp:nvSpPr>
        <dsp:cNvPr id="0" name=""/>
        <dsp:cNvSpPr/>
      </dsp:nvSpPr>
      <dsp:spPr>
        <a:xfrm>
          <a:off x="1532404" y="1799343"/>
          <a:ext cx="313493" cy="31349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403023" y="1316444"/>
          <a:ext cx="1106018" cy="1840389"/>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234285" y="1820811"/>
          <a:ext cx="1661513" cy="1686556"/>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en-US" sz="3700" kern="1200" dirty="0"/>
        </a:p>
      </dsp:txBody>
      <dsp:txXfrm>
        <a:off x="2234285" y="1820811"/>
        <a:ext cx="1661513" cy="1686556"/>
      </dsp:txXfrm>
    </dsp:sp>
    <dsp:sp modelId="{F6F2BEFC-1674-4E8D-98FF-DE4432BB887C}">
      <dsp:nvSpPr>
        <dsp:cNvPr id="0" name=""/>
        <dsp:cNvSpPr/>
      </dsp:nvSpPr>
      <dsp:spPr>
        <a:xfrm>
          <a:off x="3566421" y="1180952"/>
          <a:ext cx="313493" cy="313493"/>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437040" y="813124"/>
          <a:ext cx="1106018" cy="1840389"/>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4252418" y="1363004"/>
          <a:ext cx="1661513" cy="145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en-US" sz="3700" kern="1200" dirty="0"/>
        </a:p>
      </dsp:txBody>
      <dsp:txXfrm>
        <a:off x="4252418" y="1363004"/>
        <a:ext cx="1661513" cy="1456414"/>
      </dsp:txXfrm>
    </dsp:sp>
    <dsp:sp modelId="{D5E82CFA-3F05-41CB-A66C-3A904CCE06CE}">
      <dsp:nvSpPr>
        <dsp:cNvPr id="0" name=""/>
        <dsp:cNvSpPr/>
      </dsp:nvSpPr>
      <dsp:spPr>
        <a:xfrm>
          <a:off x="5600439" y="677633"/>
          <a:ext cx="313493" cy="313493"/>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471057" y="309804"/>
          <a:ext cx="1106018" cy="184038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6286435" y="859684"/>
          <a:ext cx="1661513" cy="145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en-US" sz="3700" kern="1200" dirty="0"/>
        </a:p>
      </dsp:txBody>
      <dsp:txXfrm>
        <a:off x="6286435" y="859684"/>
        <a:ext cx="1661513" cy="1456414"/>
      </dsp:txXfrm>
    </dsp:sp>
    <dsp:sp modelId="{F62C0D9F-BF11-4D63-A28B-80FA21343A28}">
      <dsp:nvSpPr>
        <dsp:cNvPr id="0" name=""/>
        <dsp:cNvSpPr/>
      </dsp:nvSpPr>
      <dsp:spPr>
        <a:xfrm>
          <a:off x="7634456" y="174313"/>
          <a:ext cx="313493" cy="313493"/>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8505075" y="-193514"/>
          <a:ext cx="1106018" cy="1840389"/>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8320453" y="356365"/>
          <a:ext cx="1661513" cy="145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en-US" sz="3700" kern="1200" dirty="0"/>
        </a:p>
      </dsp:txBody>
      <dsp:txXfrm>
        <a:off x="8320453" y="356365"/>
        <a:ext cx="1661513" cy="1456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6/1/2020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6/1/2020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6/1/2020</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6/1/2020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6/1/2020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6/1/2020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6/1/2020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6/1/2020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6/1/2020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6/1/2020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6/1/2020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6/1/2020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6/1/2020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6/1/2020</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gorici.ro/cuvinte-puzzle/" TargetMode="External"/><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hyperlink" Target="https://www.logorici.ro/trenuletul-cu-vocale/"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logorici.ro/cuvinte-silabe-litere/" TargetMode="External"/><Relationship Id="rId7" Type="http://schemas.openxmlformats.org/officeDocument/2006/relationships/diagramQuickStyle" Target="../diagrams/quickStyle2.xml"/><Relationship Id="rId12" Type="http://schemas.openxmlformats.org/officeDocument/2006/relationships/image" Target="../media/image35.jpeg"/><Relationship Id="rId2" Type="http://schemas.openxmlformats.org/officeDocument/2006/relationships/hyperlink" Target="https://www.logorici.ro/citeste-si-potriveste-propozitii/" TargetMode="Externa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34.jpeg"/><Relationship Id="rId5" Type="http://schemas.openxmlformats.org/officeDocument/2006/relationships/diagramData" Target="../diagrams/data2.xml"/><Relationship Id="rId10" Type="http://schemas.openxmlformats.org/officeDocument/2006/relationships/image" Target="../media/image33.jpeg"/><Relationship Id="rId4" Type="http://schemas.openxmlformats.org/officeDocument/2006/relationships/hyperlink" Target="https://www.logorici.ro/invatam-jucandu-ne-legumele/" TargetMode="Externa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6.jpeg"/><Relationship Id="rId4" Type="http://schemas.openxmlformats.org/officeDocument/2006/relationships/diagramQuickStyle" Target="../diagrams/quickStyle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7" y="304800"/>
            <a:ext cx="9601200" cy="1172936"/>
          </a:xfrm>
        </p:spPr>
        <p:txBody>
          <a:bodyPr>
            <a:normAutofit/>
          </a:bodyPr>
          <a:lstStyle/>
          <a:p>
            <a:r>
              <a:rPr lang="ro-RO" sz="4000" dirty="0" smtClean="0">
                <a:solidFill>
                  <a:srgbClr val="FF0000"/>
                </a:solidFill>
              </a:rPr>
              <a:t>                      Revistă școlară nr.</a:t>
            </a:r>
            <a:r>
              <a:rPr lang="en-US" sz="4000" dirty="0" smtClean="0">
                <a:solidFill>
                  <a:srgbClr val="FF0000"/>
                </a:solidFill>
              </a:rPr>
              <a:t> </a:t>
            </a:r>
            <a:r>
              <a:rPr lang="ro-RO" sz="4000" dirty="0" smtClean="0">
                <a:solidFill>
                  <a:srgbClr val="FF0000"/>
                </a:solidFill>
              </a:rPr>
              <a:t>3</a:t>
            </a:r>
            <a:endParaRPr lang="en-US" sz="4000" dirty="0">
              <a:solidFill>
                <a:srgbClr val="FF0000"/>
              </a:solidFill>
            </a:endParaRPr>
          </a:p>
        </p:txBody>
      </p:sp>
      <p:sp>
        <p:nvSpPr>
          <p:cNvPr id="3" name="Subtitle 2"/>
          <p:cNvSpPr>
            <a:spLocks noGrp="1"/>
          </p:cNvSpPr>
          <p:nvPr>
            <p:ph type="subTitle" idx="1"/>
          </p:nvPr>
        </p:nvSpPr>
        <p:spPr>
          <a:xfrm>
            <a:off x="1065213" y="1477736"/>
            <a:ext cx="7809366" cy="4849585"/>
          </a:xfrm>
        </p:spPr>
        <p:txBody>
          <a:bodyPr>
            <a:normAutofit fontScale="40000" lnSpcReduction="20000"/>
          </a:bodyPr>
          <a:lstStyle/>
          <a:p>
            <a:endParaRPr lang="ro-RO" sz="7700" dirty="0" smtClean="0">
              <a:solidFill>
                <a:srgbClr val="7030A0"/>
              </a:solidFill>
            </a:endParaRPr>
          </a:p>
          <a:p>
            <a:r>
              <a:rPr lang="ro-RO" sz="7700" dirty="0" smtClean="0">
                <a:solidFill>
                  <a:srgbClr val="7030A0"/>
                </a:solidFill>
              </a:rPr>
              <a:t>                       LUMEA MEA –JOCUL</a:t>
            </a:r>
          </a:p>
          <a:p>
            <a:r>
              <a:rPr lang="ro-RO" sz="4400" dirty="0" smtClean="0"/>
              <a:t>                             ,,</a:t>
            </a:r>
            <a:r>
              <a:rPr lang="ro-RO" sz="4400" dirty="0"/>
              <a:t>Înțelepciunea și iubirea copilului e jocul</a:t>
            </a:r>
            <a:r>
              <a:rPr lang="en-US" sz="4400" dirty="0"/>
              <a:t>.</a:t>
            </a:r>
            <a:r>
              <a:rPr lang="ro-RO" sz="4400" dirty="0"/>
              <a:t>,,(Lucian </a:t>
            </a:r>
            <a:r>
              <a:rPr lang="ro-RO" sz="4400" dirty="0" smtClean="0"/>
              <a:t>Blaga)</a:t>
            </a:r>
            <a:endParaRPr lang="en-US" sz="4400" dirty="0" smtClean="0"/>
          </a:p>
          <a:p>
            <a:endParaRPr lang="en-US" sz="4700" dirty="0" smtClean="0">
              <a:solidFill>
                <a:srgbClr val="FF0000"/>
              </a:solidFill>
            </a:endParaRPr>
          </a:p>
          <a:p>
            <a:endParaRPr lang="en-US" dirty="0" smtClean="0">
              <a:solidFill>
                <a:srgbClr val="FF0000"/>
              </a:solidFill>
            </a:endParaRPr>
          </a:p>
          <a:p>
            <a:endParaRPr lang="ro-RO" dirty="0" smtClean="0">
              <a:solidFill>
                <a:srgbClr val="FF0000"/>
              </a:solidFill>
            </a:endParaRPr>
          </a:p>
          <a:p>
            <a:endParaRPr lang="ro-RO" dirty="0" smtClean="0">
              <a:solidFill>
                <a:srgbClr val="FF0000"/>
              </a:solidFill>
            </a:endParaRPr>
          </a:p>
          <a:p>
            <a:r>
              <a:rPr lang="en-US" dirty="0" smtClean="0">
                <a:solidFill>
                  <a:srgbClr val="FF0000"/>
                </a:solidFill>
              </a:rPr>
              <a:t>			</a:t>
            </a:r>
            <a:r>
              <a:rPr lang="en-US" sz="3800" dirty="0" smtClean="0">
                <a:solidFill>
                  <a:srgbClr val="FF0000"/>
                </a:solidFill>
              </a:rPr>
              <a:t>  </a:t>
            </a:r>
            <a:r>
              <a:rPr lang="ro-RO" sz="3800" dirty="0" smtClean="0">
                <a:solidFill>
                  <a:srgbClr val="FF0000"/>
                </a:solidFill>
              </a:rPr>
              <a:t>Coordonatori</a:t>
            </a:r>
            <a:r>
              <a:rPr lang="en-US" sz="3800" dirty="0" smtClean="0">
                <a:solidFill>
                  <a:srgbClr val="FF0000"/>
                </a:solidFill>
              </a:rPr>
              <a:t>:</a:t>
            </a:r>
            <a:r>
              <a:rPr lang="ro-RO" sz="3800" dirty="0" smtClean="0">
                <a:solidFill>
                  <a:srgbClr val="FF0000"/>
                </a:solidFill>
              </a:rPr>
              <a:t>Mutaffof Melania</a:t>
            </a:r>
          </a:p>
          <a:p>
            <a:r>
              <a:rPr lang="ro-RO" sz="3800" dirty="0" smtClean="0">
                <a:solidFill>
                  <a:srgbClr val="FF0000"/>
                </a:solidFill>
              </a:rPr>
              <a:t>                      </a:t>
            </a:r>
            <a:r>
              <a:rPr lang="en-US" sz="3800" dirty="0" smtClean="0">
                <a:solidFill>
                  <a:srgbClr val="FF0000"/>
                </a:solidFill>
              </a:rPr>
              <a:t>			                       </a:t>
            </a:r>
            <a:endParaRPr lang="ro-RO" sz="3800" dirty="0" smtClean="0">
              <a:solidFill>
                <a:srgbClr val="FF0000"/>
              </a:solidFill>
            </a:endParaRPr>
          </a:p>
          <a:p>
            <a:r>
              <a:rPr lang="ro-RO" sz="3800" dirty="0">
                <a:solidFill>
                  <a:srgbClr val="FF0000"/>
                </a:solidFill>
              </a:rPr>
              <a:t> </a:t>
            </a:r>
            <a:r>
              <a:rPr lang="ro-RO" sz="3800" dirty="0" smtClean="0">
                <a:solidFill>
                  <a:srgbClr val="FF0000"/>
                </a:solidFill>
              </a:rPr>
              <a:t>                                                                           Ștefănoiu Daniela</a:t>
            </a:r>
            <a:endParaRPr lang="en-US" sz="3800" dirty="0" smtClean="0">
              <a:solidFill>
                <a:srgbClr val="FF0000"/>
              </a:solidFill>
            </a:endParaRPr>
          </a:p>
          <a:p>
            <a:endParaRPr lang="ro-RO" sz="3800" dirty="0" smtClean="0">
              <a:solidFill>
                <a:srgbClr val="FF0000"/>
              </a:solidFill>
            </a:endParaRPr>
          </a:p>
          <a:p>
            <a:r>
              <a:rPr lang="ro-RO" sz="3800" dirty="0" smtClean="0">
                <a:solidFill>
                  <a:srgbClr val="FF0000"/>
                </a:solidFill>
              </a:rPr>
              <a:t>                                                       Colaboratori</a:t>
            </a:r>
            <a:r>
              <a:rPr lang="en-US" sz="3800" dirty="0" smtClean="0">
                <a:solidFill>
                  <a:srgbClr val="FF0000"/>
                </a:solidFill>
              </a:rPr>
              <a:t>:</a:t>
            </a:r>
            <a:r>
              <a:rPr lang="en-US" sz="3800" dirty="0" err="1" smtClean="0">
                <a:solidFill>
                  <a:srgbClr val="FF0000"/>
                </a:solidFill>
              </a:rPr>
              <a:t>Mihalca</a:t>
            </a:r>
            <a:r>
              <a:rPr lang="en-US" sz="3800" dirty="0" smtClean="0">
                <a:solidFill>
                  <a:srgbClr val="FF0000"/>
                </a:solidFill>
              </a:rPr>
              <a:t> Bianca</a:t>
            </a:r>
            <a:endParaRPr lang="ro-RO" sz="3800" dirty="0" smtClean="0">
              <a:solidFill>
                <a:srgbClr val="FF0000"/>
              </a:solidFill>
            </a:endParaRPr>
          </a:p>
          <a:p>
            <a:endParaRPr lang="en-US" sz="3800" dirty="0" smtClean="0">
              <a:solidFill>
                <a:srgbClr val="FF0000"/>
              </a:solidFill>
            </a:endParaRPr>
          </a:p>
          <a:p>
            <a:r>
              <a:rPr lang="en-US" sz="3800" dirty="0">
                <a:solidFill>
                  <a:srgbClr val="FF0000"/>
                </a:solidFill>
              </a:rPr>
              <a:t> </a:t>
            </a:r>
            <a:r>
              <a:rPr lang="en-US" sz="3800" dirty="0" smtClean="0">
                <a:solidFill>
                  <a:srgbClr val="FF0000"/>
                </a:solidFill>
              </a:rPr>
              <a:t>                   </a:t>
            </a:r>
            <a:r>
              <a:rPr lang="ro-RO" sz="3800" dirty="0" smtClean="0">
                <a:solidFill>
                  <a:srgbClr val="FF0000"/>
                </a:solidFill>
              </a:rPr>
              <a:t>                                                       </a:t>
            </a:r>
            <a:r>
              <a:rPr lang="en-US" sz="3800" dirty="0" smtClean="0">
                <a:solidFill>
                  <a:srgbClr val="FF0000"/>
                </a:solidFill>
              </a:rPr>
              <a:t> </a:t>
            </a:r>
            <a:r>
              <a:rPr lang="en-US" sz="3800" dirty="0" err="1" smtClean="0">
                <a:solidFill>
                  <a:srgbClr val="FF0000"/>
                </a:solidFill>
              </a:rPr>
              <a:t>Recalo</a:t>
            </a:r>
            <a:r>
              <a:rPr lang="en-US" sz="3800" dirty="0" smtClean="0">
                <a:solidFill>
                  <a:srgbClr val="FF0000"/>
                </a:solidFill>
              </a:rPr>
              <a:t> Lidia</a:t>
            </a:r>
            <a:endParaRPr lang="ro-RO" sz="3800" dirty="0" smtClean="0">
              <a:solidFill>
                <a:srgbClr val="FF0000"/>
              </a:solidFill>
            </a:endParaRPr>
          </a:p>
          <a:p>
            <a:endParaRPr lang="en-US" sz="3800" dirty="0" smtClean="0">
              <a:solidFill>
                <a:srgbClr val="FF0000"/>
              </a:solidFill>
            </a:endParaRPr>
          </a:p>
          <a:p>
            <a:r>
              <a:rPr lang="en-US" sz="3800" dirty="0">
                <a:solidFill>
                  <a:srgbClr val="FF0000"/>
                </a:solidFill>
              </a:rPr>
              <a:t> </a:t>
            </a:r>
            <a:r>
              <a:rPr lang="en-US" sz="3800" dirty="0" smtClean="0">
                <a:solidFill>
                  <a:srgbClr val="FF0000"/>
                </a:solidFill>
              </a:rPr>
              <a:t>                   </a:t>
            </a:r>
            <a:r>
              <a:rPr lang="ro-RO" sz="3800" dirty="0" smtClean="0">
                <a:solidFill>
                  <a:srgbClr val="FF0000"/>
                </a:solidFill>
              </a:rPr>
              <a:t>                                                       </a:t>
            </a:r>
            <a:r>
              <a:rPr lang="en-US" sz="3800" dirty="0" smtClean="0">
                <a:solidFill>
                  <a:srgbClr val="FF0000"/>
                </a:solidFill>
              </a:rPr>
              <a:t> </a:t>
            </a:r>
            <a:r>
              <a:rPr lang="en-US" sz="3800" dirty="0" err="1" smtClean="0">
                <a:solidFill>
                  <a:srgbClr val="FF0000"/>
                </a:solidFill>
              </a:rPr>
              <a:t>Ioicaliuc</a:t>
            </a:r>
            <a:r>
              <a:rPr lang="en-US" sz="3800" dirty="0" smtClean="0">
                <a:solidFill>
                  <a:srgbClr val="FF0000"/>
                </a:solidFill>
              </a:rPr>
              <a:t> </a:t>
            </a:r>
            <a:r>
              <a:rPr lang="en-US" sz="3800" dirty="0" smtClean="0">
                <a:solidFill>
                  <a:srgbClr val="FF0000"/>
                </a:solidFill>
              </a:rPr>
              <a:t>Manuela</a:t>
            </a:r>
            <a:endParaRPr lang="ro-RO" sz="3800" dirty="0" smtClean="0">
              <a:solidFill>
                <a:srgbClr val="FF0000"/>
              </a:solidFill>
            </a:endParaRPr>
          </a:p>
          <a:p>
            <a:endParaRPr lang="ro-RO" sz="3800" dirty="0" smtClean="0">
              <a:solidFill>
                <a:srgbClr val="FF0000"/>
              </a:solidFill>
            </a:endParaRPr>
          </a:p>
          <a:p>
            <a:r>
              <a:rPr lang="ro-RO" sz="3800" dirty="0">
                <a:solidFill>
                  <a:srgbClr val="FF0000"/>
                </a:solidFill>
              </a:rPr>
              <a:t> </a:t>
            </a:r>
            <a:r>
              <a:rPr lang="ro-RO" sz="3800" dirty="0" smtClean="0">
                <a:solidFill>
                  <a:srgbClr val="FF0000"/>
                </a:solidFill>
              </a:rPr>
              <a:t>                                                       Redactare</a:t>
            </a:r>
            <a:r>
              <a:rPr lang="en-US" sz="3800" dirty="0" smtClean="0">
                <a:solidFill>
                  <a:srgbClr val="FF0000"/>
                </a:solidFill>
              </a:rPr>
              <a:t>:</a:t>
            </a:r>
            <a:r>
              <a:rPr lang="ro-RO" sz="3800" dirty="0" smtClean="0">
                <a:solidFill>
                  <a:srgbClr val="FF0000"/>
                </a:solidFill>
              </a:rPr>
              <a:t>Mutaffof Melania</a:t>
            </a:r>
            <a:endParaRPr lang="en-US" sz="3800"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a:solidFill>
                  <a:srgbClr val="FF0000"/>
                </a:solidFill>
              </a:rPr>
              <a:t> </a:t>
            </a:r>
            <a:r>
              <a:rPr lang="en-US" dirty="0" smtClean="0">
                <a:solidFill>
                  <a:srgbClr val="FF0000"/>
                </a:solidFill>
              </a:rPr>
              <a:t>                  </a:t>
            </a:r>
            <a:r>
              <a:rPr lang="ro-RO" dirty="0" smtClean="0">
                <a:solidFill>
                  <a:srgbClr val="FF0000"/>
                </a:solidFill>
              </a:rPr>
              <a:t>                                                                                              </a:t>
            </a:r>
            <a:r>
              <a:rPr lang="en-US" dirty="0" smtClean="0">
                <a:solidFill>
                  <a:srgbClr val="FF0000"/>
                </a:solidFill>
              </a:rPr>
              <a:t> </a:t>
            </a:r>
            <a:r>
              <a:rPr lang="en-US" sz="4000" dirty="0" smtClean="0">
                <a:solidFill>
                  <a:srgbClr val="FF0000"/>
                </a:solidFill>
              </a:rPr>
              <a:t>IUNIE 2020</a:t>
            </a:r>
          </a:p>
          <a:p>
            <a:r>
              <a:rPr lang="en-US" dirty="0" smtClean="0"/>
              <a:t> </a:t>
            </a:r>
          </a:p>
          <a:p>
            <a:endParaRPr lang="en-US" dirty="0"/>
          </a:p>
          <a:p>
            <a:endParaRPr lang="en-US" dirty="0"/>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04800"/>
            <a:ext cx="10927670" cy="1310368"/>
          </a:xfrm>
        </p:spPr>
        <p:txBody>
          <a:bodyPr>
            <a:normAutofit fontScale="90000"/>
          </a:bodyPr>
          <a:lstStyle/>
          <a:p>
            <a:r>
              <a:rPr lang="en-US" dirty="0">
                <a:solidFill>
                  <a:srgbClr val="FF0000"/>
                </a:solidFill>
                <a:effectLst>
                  <a:outerShdw blurRad="38100" dist="38100" dir="2700000" algn="tl">
                    <a:srgbClr val="000000"/>
                  </a:outerShdw>
                </a:effectLst>
              </a:rPr>
              <a:t>L</a:t>
            </a:r>
            <a:r>
              <a:rPr lang="ro-RO" dirty="0">
                <a:solidFill>
                  <a:srgbClr val="FF0000"/>
                </a:solidFill>
                <a:effectLst>
                  <a:outerShdw blurRad="38100" dist="38100" dir="2700000" algn="tl">
                    <a:srgbClr val="000000"/>
                  </a:outerShdw>
                </a:effectLst>
              </a:rPr>
              <a:t>oto cu imagini, </a:t>
            </a:r>
            <a:r>
              <a:rPr lang="ro-RO" dirty="0" smtClean="0">
                <a:solidFill>
                  <a:srgbClr val="FF0000"/>
                </a:solidFill>
                <a:effectLst>
                  <a:outerShdw blurRad="38100" dist="38100" dir="2700000" algn="tl">
                    <a:srgbClr val="000000"/>
                  </a:outerShdw>
                </a:effectLst>
              </a:rPr>
              <a:t/>
            </a:r>
            <a:br>
              <a:rPr lang="ro-RO" dirty="0" smtClean="0">
                <a:solidFill>
                  <a:srgbClr val="FF0000"/>
                </a:solidFill>
                <a:effectLst>
                  <a:outerShdw blurRad="38100" dist="38100" dir="2700000" algn="tl">
                    <a:srgbClr val="000000"/>
                  </a:outerShdw>
                </a:effectLst>
              </a:rPr>
            </a:br>
            <a:r>
              <a:rPr lang="ro-RO" dirty="0" smtClean="0">
                <a:solidFill>
                  <a:srgbClr val="FFFF00"/>
                </a:solidFill>
                <a:effectLst>
                  <a:outerShdw blurRad="38100" dist="38100" dir="2700000" algn="tl">
                    <a:srgbClr val="000000"/>
                  </a:outerShdw>
                </a:effectLst>
              </a:rPr>
              <a:t>în </a:t>
            </a:r>
            <a:r>
              <a:rPr lang="ro-RO" dirty="0">
                <a:solidFill>
                  <a:srgbClr val="FFFF00"/>
                </a:solidFill>
                <a:effectLst>
                  <a:outerShdw blurRad="38100" dist="38100" dir="2700000" algn="tl">
                    <a:srgbClr val="000000"/>
                  </a:outerShdw>
                </a:effectLst>
              </a:rPr>
              <a:t>care se aleg </a:t>
            </a:r>
            <a:r>
              <a:rPr lang="ro-RO" dirty="0" smtClean="0">
                <a:solidFill>
                  <a:srgbClr val="FFFF00"/>
                </a:solidFill>
                <a:effectLst>
                  <a:outerShdw blurRad="38100" dist="38100" dir="2700000" algn="tl">
                    <a:srgbClr val="000000"/>
                  </a:outerShdw>
                </a:effectLst>
              </a:rPr>
              <a:t>elemente</a:t>
            </a:r>
            <a:br>
              <a:rPr lang="ro-RO" dirty="0" smtClean="0">
                <a:solidFill>
                  <a:srgbClr val="FFFF00"/>
                </a:solidFill>
                <a:effectLst>
                  <a:outerShdw blurRad="38100" dist="38100" dir="2700000" algn="tl">
                    <a:srgbClr val="000000"/>
                  </a:outerShdw>
                </a:effectLst>
              </a:rPr>
            </a:br>
            <a:r>
              <a:rPr lang="ro-RO" dirty="0" smtClean="0">
                <a:solidFill>
                  <a:srgbClr val="FFFF00"/>
                </a:solidFill>
                <a:effectLst>
                  <a:outerShdw blurRad="38100" dist="38100" dir="2700000" algn="tl">
                    <a:srgbClr val="000000"/>
                  </a:outerShdw>
                </a:effectLst>
              </a:rPr>
              <a:t>asemănătoare </a:t>
            </a:r>
            <a:r>
              <a:rPr lang="ro-RO" dirty="0">
                <a:solidFill>
                  <a:srgbClr val="0070C0"/>
                </a:solidFill>
                <a:effectLst>
                  <a:outerShdw blurRad="38100" dist="38100" dir="2700000" algn="tl">
                    <a:srgbClr val="000000"/>
                  </a:outerShdw>
                </a:effectLst>
              </a:rPr>
              <a:t>sau </a:t>
            </a:r>
            <a:r>
              <a:rPr lang="ro-RO" dirty="0" smtClean="0">
                <a:solidFill>
                  <a:srgbClr val="0070C0"/>
                </a:solidFill>
                <a:effectLst>
                  <a:outerShdw blurRad="38100" dist="38100" dir="2700000" algn="tl">
                    <a:srgbClr val="000000"/>
                  </a:outerShdw>
                </a:effectLst>
              </a:rPr>
              <a:t>diferite.</a:t>
            </a:r>
            <a:endParaRPr lang="en-US" dirty="0">
              <a:solidFill>
                <a:srgbClr val="0070C0"/>
              </a:solidFill>
            </a:endParaRPr>
          </a:p>
        </p:txBody>
      </p:sp>
      <p:pic>
        <p:nvPicPr>
          <p:cNvPr id="7" name="Picture Placeholder 5" descr="Este posibil ca imaginea sÄ conÅ£inÄ: 3 persoane, persoane zÃ¢mbind, oameni stÃ¢nd jos"/>
          <p:cNvPicPr>
            <a:picLocks noGrp="1"/>
          </p:cNvPicPr>
          <p:nvPr>
            <p:ph sz="half" idx="2"/>
          </p:nvPr>
        </p:nvPicPr>
        <p:blipFill>
          <a:blip r:embed="rId2">
            <a:extLst>
              <a:ext uri="{28A0092B-C50C-407E-A947-70E740481C1C}">
                <a14:useLocalDpi xmlns:a14="http://schemas.microsoft.com/office/drawing/2010/main" val="0"/>
              </a:ext>
            </a:extLst>
          </a:blip>
          <a:srcRect t="12295" b="12295"/>
          <a:stretch>
            <a:fillRect/>
          </a:stretch>
        </p:blipFill>
        <p:spPr bwMode="auto">
          <a:xfrm>
            <a:off x="1155020" y="1672318"/>
            <a:ext cx="4572000" cy="2961367"/>
          </a:xfrm>
          <a:prstGeom prst="rect">
            <a:avLst/>
          </a:prstGeom>
          <a:noFill/>
          <a:ln>
            <a:noFill/>
          </a:ln>
        </p:spPr>
      </p:pic>
      <p:pic>
        <p:nvPicPr>
          <p:cNvPr id="8" name="Content Placeholder 7" descr="https://scontent.ftsr1-1.fna.fbcdn.net/v/t1.15752-9/56587641_2195491957140915_3952264566892658688_n.jpg?_nc_cat=101&amp;_nc_ht=scontent.ftsr1-1.fna&amp;oh=5d991e11e03ceb11d53f48473b6b2d43&amp;oe=5D3BC2B4"/>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298796" y="2202997"/>
            <a:ext cx="4449233" cy="3336925"/>
          </a:xfrm>
          <a:prstGeom prst="rect">
            <a:avLst/>
          </a:prstGeom>
          <a:noFill/>
          <a:ln>
            <a:noFill/>
          </a:ln>
        </p:spPr>
      </p:pic>
      <p:sp>
        <p:nvSpPr>
          <p:cNvPr id="5" name="Smiley Face 4"/>
          <p:cNvSpPr/>
          <p:nvPr/>
        </p:nvSpPr>
        <p:spPr>
          <a:xfrm>
            <a:off x="1844902" y="3912115"/>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4949258" y="3731079"/>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10572524" y="2952359"/>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6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94914" y="506185"/>
            <a:ext cx="3253241" cy="4563835"/>
          </a:xfrm>
        </p:spPr>
        <p:txBody>
          <a:bodyPr>
            <a:normAutofit/>
          </a:bodyPr>
          <a:lstStyle/>
          <a:p>
            <a:r>
              <a:rPr lang="en-US" sz="3200" dirty="0">
                <a:effectLst>
                  <a:outerShdw blurRad="38100" dist="38100" dir="2700000" algn="tl">
                    <a:srgbClr val="000000"/>
                  </a:outerShdw>
                </a:effectLst>
              </a:rPr>
              <a:t>J</a:t>
            </a:r>
            <a:r>
              <a:rPr lang="ro-RO" sz="3200" dirty="0">
                <a:effectLst>
                  <a:outerShdw blurRad="38100" dist="38100" dir="2700000" algn="tl">
                    <a:srgbClr val="000000"/>
                  </a:outerShdw>
                </a:effectLst>
              </a:rPr>
              <a:t>ocuri de construcţie pornind de la anumite modele</a:t>
            </a:r>
            <a:r>
              <a:rPr lang="en-US" sz="3200" dirty="0">
                <a:effectLst>
                  <a:outerShdw blurRad="38100" dist="38100" dir="2700000" algn="tl">
                    <a:srgbClr val="000000"/>
                  </a:outerShdw>
                </a:effectLst>
              </a:rPr>
              <a:t> </a:t>
            </a:r>
            <a:r>
              <a:rPr lang="en-US" sz="3200" dirty="0" err="1">
                <a:effectLst>
                  <a:outerShdw blurRad="38100" dist="38100" dir="2700000" algn="tl">
                    <a:srgbClr val="000000"/>
                  </a:outerShdw>
                </a:effectLst>
              </a:rPr>
              <a:t>sau</a:t>
            </a:r>
            <a:r>
              <a:rPr lang="en-US" sz="3200" dirty="0">
                <a:effectLst>
                  <a:outerShdw blurRad="38100" dist="38100" dir="2700000" algn="tl">
                    <a:srgbClr val="000000"/>
                  </a:outerShdw>
                </a:effectLst>
              </a:rPr>
              <a:t> </a:t>
            </a:r>
            <a:r>
              <a:rPr lang="en-US" sz="3200" dirty="0" err="1">
                <a:effectLst>
                  <a:outerShdw blurRad="38100" dist="38100" dir="2700000" algn="tl">
                    <a:srgbClr val="000000"/>
                  </a:outerShdw>
                </a:effectLst>
              </a:rPr>
              <a:t>constructii</a:t>
            </a:r>
            <a:r>
              <a:rPr lang="en-US" sz="3200" dirty="0">
                <a:effectLst>
                  <a:outerShdw blurRad="38100" dist="38100" dir="2700000" algn="tl">
                    <a:srgbClr val="000000"/>
                  </a:outerShdw>
                </a:effectLst>
              </a:rPr>
              <a:t> </a:t>
            </a:r>
            <a:r>
              <a:rPr lang="en-US" sz="3200" dirty="0" err="1">
                <a:effectLst>
                  <a:outerShdw blurRad="38100" dist="38100" dir="2700000" algn="tl">
                    <a:srgbClr val="000000"/>
                  </a:outerShdw>
                </a:effectLst>
              </a:rPr>
              <a:t>libere</a:t>
            </a:r>
            <a:r>
              <a:rPr lang="en-US" sz="3200" dirty="0"/>
              <a:t/>
            </a:r>
            <a:br>
              <a:rPr lang="en-US" sz="3200" dirty="0"/>
            </a:br>
            <a:endParaRPr lang="en-US" sz="3200" dirty="0"/>
          </a:p>
        </p:txBody>
      </p:sp>
      <p:pic>
        <p:nvPicPr>
          <p:cNvPr id="12" name="Picture Placeholder 4" descr="F:\P O Z E\POCU MARTIE POZE\IMG_20190327_081903.jpg"/>
          <p:cNvPicPr>
            <a:picLocks noGrp="1"/>
          </p:cNvPicPr>
          <p:nvPr>
            <p:ph type="pic" idx="1"/>
          </p:nvPr>
        </p:nvPicPr>
        <p:blipFill>
          <a:blip r:embed="rId2" cstate="print">
            <a:extLst>
              <a:ext uri="{28A0092B-C50C-407E-A947-70E740481C1C}">
                <a14:useLocalDpi xmlns:a14="http://schemas.microsoft.com/office/drawing/2010/main" val="0"/>
              </a:ext>
            </a:extLst>
          </a:blip>
          <a:srcRect t="24138" b="24138"/>
          <a:stretch>
            <a:fillRect/>
          </a:stretch>
        </p:blipFill>
        <p:spPr bwMode="auto">
          <a:xfrm>
            <a:off x="183469" y="280308"/>
            <a:ext cx="3841524" cy="3034392"/>
          </a:xfrm>
          <a:prstGeom prst="rect">
            <a:avLst/>
          </a:prstGeom>
          <a:noFill/>
          <a:ln>
            <a:noFill/>
          </a:ln>
        </p:spPr>
      </p:pic>
      <p:pic>
        <p:nvPicPr>
          <p:cNvPr id="13" name="Picture 12" descr="Este posibil ca imaginea sÄ conÅ£inÄ: 1 persoanÄ, zÃ¢mbind, stÃ¢nd jos Åi copil"/>
          <p:cNvPicPr/>
          <p:nvPr/>
        </p:nvPicPr>
        <p:blipFill>
          <a:blip r:embed="rId3">
            <a:extLst>
              <a:ext uri="{28A0092B-C50C-407E-A947-70E740481C1C}">
                <a14:useLocalDpi xmlns:a14="http://schemas.microsoft.com/office/drawing/2010/main" val="0"/>
              </a:ext>
            </a:extLst>
          </a:blip>
          <a:srcRect/>
          <a:stretch>
            <a:fillRect/>
          </a:stretch>
        </p:blipFill>
        <p:spPr bwMode="auto">
          <a:xfrm>
            <a:off x="3218090" y="1983921"/>
            <a:ext cx="4920343" cy="3339193"/>
          </a:xfrm>
          <a:prstGeom prst="rect">
            <a:avLst/>
          </a:prstGeom>
          <a:noFill/>
          <a:ln>
            <a:noFill/>
          </a:ln>
        </p:spPr>
      </p:pic>
      <p:sp>
        <p:nvSpPr>
          <p:cNvPr id="5" name="Smiley Face 4"/>
          <p:cNvSpPr/>
          <p:nvPr/>
        </p:nvSpPr>
        <p:spPr>
          <a:xfrm>
            <a:off x="5910943" y="2612572"/>
            <a:ext cx="987877"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1404257" y="280308"/>
            <a:ext cx="1134835"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0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04800"/>
            <a:ext cx="10927670" cy="1310368"/>
          </a:xfrm>
        </p:spPr>
        <p:txBody>
          <a:bodyPr>
            <a:normAutofit fontScale="90000"/>
          </a:bodyPr>
          <a:lstStyle/>
          <a:p>
            <a:r>
              <a:rPr lang="ro-RO" dirty="0" smtClean="0">
                <a:solidFill>
                  <a:srgbClr val="0070C0"/>
                </a:solidFill>
              </a:rPr>
              <a:t>Jocuri pentru formarea autonomiei personale</a:t>
            </a:r>
            <a:r>
              <a:rPr lang="en-US" dirty="0" smtClean="0">
                <a:solidFill>
                  <a:srgbClr val="0070C0"/>
                </a:solidFill>
              </a:rPr>
              <a:t/>
            </a:r>
            <a:br>
              <a:rPr lang="en-US" dirty="0" smtClean="0">
                <a:solidFill>
                  <a:srgbClr val="0070C0"/>
                </a:solidFill>
              </a:rPr>
            </a:br>
            <a:r>
              <a:rPr lang="en-US" dirty="0" smtClean="0">
                <a:solidFill>
                  <a:srgbClr val="FF0000"/>
                </a:solidFill>
              </a:rPr>
              <a:t>,,</a:t>
            </a:r>
            <a:r>
              <a:rPr lang="ro-RO" dirty="0" smtClean="0">
                <a:solidFill>
                  <a:srgbClr val="FF0000"/>
                </a:solidFill>
              </a:rPr>
              <a:t>Îmbracă păpușa</a:t>
            </a:r>
            <a:r>
              <a:rPr lang="ro-RO" dirty="0" smtClean="0">
                <a:solidFill>
                  <a:srgbClr val="FFFF00"/>
                </a:solidFill>
              </a:rPr>
              <a:t>,,                       ,,</a:t>
            </a:r>
            <a:r>
              <a:rPr lang="ro-RO" dirty="0" smtClean="0">
                <a:solidFill>
                  <a:srgbClr val="FFC000"/>
                </a:solidFill>
              </a:rPr>
              <a:t>Calcă hăinuța păpușii,,</a:t>
            </a:r>
            <a:br>
              <a:rPr lang="ro-RO" dirty="0" smtClean="0">
                <a:solidFill>
                  <a:srgbClr val="FFC000"/>
                </a:solidFill>
              </a:rPr>
            </a:br>
            <a:endParaRPr lang="en-US" dirty="0">
              <a:solidFill>
                <a:srgbClr val="FFC000"/>
              </a:solidFill>
            </a:endParaRPr>
          </a:p>
        </p:txBody>
      </p:sp>
      <p:pic>
        <p:nvPicPr>
          <p:cNvPr id="6" name="Content Placeholder 5"/>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80364" y="1543051"/>
            <a:ext cx="4620986" cy="3953782"/>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3143" y="1280432"/>
            <a:ext cx="3943350" cy="3667125"/>
          </a:xfrm>
        </p:spPr>
      </p:pic>
    </p:spTree>
    <p:extLst>
      <p:ext uri="{BB962C8B-B14F-4D97-AF65-F5344CB8AC3E}">
        <p14:creationId xmlns:p14="http://schemas.microsoft.com/office/powerpoint/2010/main" val="4017260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244929"/>
            <a:ext cx="11278734" cy="2326822"/>
          </a:xfrm>
        </p:spPr>
        <p:txBody>
          <a:bodyPr>
            <a:noAutofit/>
          </a:bodyPr>
          <a:lstStyle/>
          <a:p>
            <a:r>
              <a:rPr lang="ro-RO" sz="4400" dirty="0" smtClean="0">
                <a:solidFill>
                  <a:srgbClr val="00B050"/>
                </a:solidFill>
              </a:rPr>
              <a:t/>
            </a:r>
            <a:br>
              <a:rPr lang="ro-RO" sz="4400" dirty="0" smtClean="0">
                <a:solidFill>
                  <a:srgbClr val="00B050"/>
                </a:solidFill>
              </a:rPr>
            </a:br>
            <a:r>
              <a:rPr lang="ro-RO" sz="4400" dirty="0">
                <a:solidFill>
                  <a:srgbClr val="00B050"/>
                </a:solidFill>
              </a:rPr>
              <a:t/>
            </a:r>
            <a:br>
              <a:rPr lang="ro-RO" sz="4400" dirty="0">
                <a:solidFill>
                  <a:srgbClr val="00B050"/>
                </a:solidFill>
              </a:rPr>
            </a:br>
            <a:r>
              <a:rPr lang="ro-RO" sz="4400" dirty="0" smtClean="0">
                <a:solidFill>
                  <a:srgbClr val="00B050"/>
                </a:solidFill>
              </a:rPr>
              <a:t/>
            </a:r>
            <a:br>
              <a:rPr lang="ro-RO" sz="4400" dirty="0" smtClean="0">
                <a:solidFill>
                  <a:srgbClr val="00B050"/>
                </a:solidFill>
              </a:rPr>
            </a:br>
            <a:r>
              <a:rPr lang="ro-RO" sz="4400" dirty="0">
                <a:solidFill>
                  <a:srgbClr val="00B050"/>
                </a:solidFill>
              </a:rPr>
              <a:t/>
            </a:r>
            <a:br>
              <a:rPr lang="ro-RO" sz="4400" dirty="0">
                <a:solidFill>
                  <a:srgbClr val="00B050"/>
                </a:solidFill>
              </a:rPr>
            </a:br>
            <a:r>
              <a:rPr lang="ro-RO" sz="4400" dirty="0" smtClean="0">
                <a:solidFill>
                  <a:srgbClr val="00B050"/>
                </a:solidFill>
              </a:rPr>
              <a:t>Jocuri </a:t>
            </a:r>
            <a:r>
              <a:rPr lang="ro-RO" sz="4400" dirty="0">
                <a:solidFill>
                  <a:srgbClr val="00B050"/>
                </a:solidFill>
              </a:rPr>
              <a:t>libere</a:t>
            </a:r>
            <a:r>
              <a:rPr lang="en-US" sz="4400" dirty="0">
                <a:solidFill>
                  <a:srgbClr val="00B050"/>
                </a:solidFill>
              </a:rPr>
              <a:t/>
            </a:r>
            <a:br>
              <a:rPr lang="en-US" sz="4400" dirty="0">
                <a:solidFill>
                  <a:srgbClr val="00B050"/>
                </a:solidFill>
              </a:rPr>
            </a:br>
            <a:r>
              <a:rPr lang="ro-RO" sz="4400" dirty="0" smtClean="0">
                <a:solidFill>
                  <a:srgbClr val="00B050"/>
                </a:solidFill>
              </a:rPr>
              <a:t/>
            </a:r>
            <a:br>
              <a:rPr lang="ro-RO" sz="4400" dirty="0" smtClean="0">
                <a:solidFill>
                  <a:srgbClr val="00B050"/>
                </a:solidFill>
              </a:rPr>
            </a:br>
            <a:endParaRPr lang="en-US" sz="4400" dirty="0">
              <a:solidFill>
                <a:srgbClr val="00B050"/>
              </a:solidFill>
            </a:endParaRPr>
          </a:p>
        </p:txBody>
      </p:sp>
      <p:pic>
        <p:nvPicPr>
          <p:cNvPr id="13" name="Picture Placeholder 9" descr="F:\P O Z E\POCU MARTIE POZE\IMG_20190327_081335.jpg"/>
          <p:cNvPicPr>
            <a:picLocks noGrp="1"/>
          </p:cNvPicPr>
          <p:nvPr>
            <p:ph sz="half" idx="2"/>
          </p:nvPr>
        </p:nvPicPr>
        <p:blipFill>
          <a:blip r:embed="rId2" cstate="print">
            <a:extLst>
              <a:ext uri="{28A0092B-C50C-407E-A947-70E740481C1C}">
                <a14:useLocalDpi xmlns:a14="http://schemas.microsoft.com/office/drawing/2010/main" val="0"/>
              </a:ext>
            </a:extLst>
          </a:blip>
          <a:srcRect t="12304" b="12304"/>
          <a:stretch>
            <a:fillRect/>
          </a:stretch>
        </p:blipFill>
        <p:spPr bwMode="auto">
          <a:xfrm>
            <a:off x="65314" y="1951436"/>
            <a:ext cx="4069735" cy="2585795"/>
          </a:xfrm>
          <a:prstGeom prst="rect">
            <a:avLst/>
          </a:prstGeom>
          <a:noFill/>
          <a:ln>
            <a:noFill/>
          </a:ln>
        </p:spPr>
      </p:pic>
      <p:pic>
        <p:nvPicPr>
          <p:cNvPr id="14" name="Picture 13" descr="Este posibil ca imaginea sÄ conÅ£inÄ: 3 persoane, oameni Ã®n picioare"/>
          <p:cNvPicPr/>
          <p:nvPr/>
        </p:nvPicPr>
        <p:blipFill>
          <a:blip r:embed="rId3">
            <a:extLst>
              <a:ext uri="{28A0092B-C50C-407E-A947-70E740481C1C}">
                <a14:useLocalDpi xmlns:a14="http://schemas.microsoft.com/office/drawing/2010/main" val="0"/>
              </a:ext>
            </a:extLst>
          </a:blip>
          <a:srcRect/>
          <a:stretch>
            <a:fillRect/>
          </a:stretch>
        </p:blipFill>
        <p:spPr bwMode="auto">
          <a:xfrm>
            <a:off x="7458154" y="1360546"/>
            <a:ext cx="4359424" cy="4752528"/>
          </a:xfrm>
          <a:prstGeom prst="rect">
            <a:avLst/>
          </a:prstGeom>
          <a:noFill/>
          <a:ln>
            <a:noFill/>
          </a:ln>
        </p:spPr>
      </p:pic>
      <p:pic>
        <p:nvPicPr>
          <p:cNvPr id="15" name="Content Placeholder 14" descr="Este posibil ca imaginea sÄ conÅ£inÄ: unul sau mai mulÅ£i oameni Åi oameni stÃ¢nd jos"/>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135049" y="92075"/>
            <a:ext cx="4449233" cy="3336925"/>
          </a:xfrm>
          <a:prstGeom prst="rect">
            <a:avLst/>
          </a:prstGeom>
          <a:noFill/>
          <a:ln>
            <a:noFill/>
          </a:ln>
        </p:spPr>
      </p:pic>
      <p:sp>
        <p:nvSpPr>
          <p:cNvPr id="6" name="Smiley Face 5"/>
          <p:cNvSpPr/>
          <p:nvPr/>
        </p:nvSpPr>
        <p:spPr>
          <a:xfrm>
            <a:off x="5780088" y="590354"/>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994172" y="399885"/>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70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9" y="318407"/>
            <a:ext cx="10396994" cy="1118508"/>
          </a:xfrm>
        </p:spPr>
        <p:txBody>
          <a:bodyPr>
            <a:normAutofit fontScale="90000"/>
          </a:bodyPr>
          <a:lstStyle/>
          <a:p>
            <a:r>
              <a:rPr lang="ro-RO" sz="3200" dirty="0" smtClean="0">
                <a:solidFill>
                  <a:srgbClr val="0070C0"/>
                </a:solidFill>
                <a:effectLst>
                  <a:outerShdw blurRad="38100" dist="38100" dir="2700000" algn="tl">
                    <a:srgbClr val="000000"/>
                  </a:outerShdw>
                </a:effectLst>
              </a:rPr>
              <a:t>Jocuri în aer liber</a:t>
            </a:r>
            <a:r>
              <a:rPr lang="en-US" sz="3200" dirty="0" smtClean="0">
                <a:solidFill>
                  <a:srgbClr val="0070C0"/>
                </a:solidFill>
                <a:effectLst>
                  <a:outerShdw blurRad="38100" dist="38100" dir="2700000" algn="tl">
                    <a:srgbClr val="000000"/>
                  </a:outerShdw>
                </a:effectLst>
              </a:rPr>
              <a:t/>
            </a:r>
            <a:br>
              <a:rPr lang="en-US" sz="3200" dirty="0" smtClean="0">
                <a:solidFill>
                  <a:srgbClr val="0070C0"/>
                </a:solidFill>
                <a:effectLst>
                  <a:outerShdw blurRad="38100" dist="38100" dir="2700000" algn="tl">
                    <a:srgbClr val="000000"/>
                  </a:outerShdw>
                </a:effectLst>
              </a:rPr>
            </a:br>
            <a:r>
              <a:rPr lang="en-US" sz="3200" dirty="0">
                <a:solidFill>
                  <a:srgbClr val="0070C0"/>
                </a:solidFill>
              </a:rPr>
              <a:t/>
            </a:r>
            <a:br>
              <a:rPr lang="en-US" sz="3200" dirty="0">
                <a:solidFill>
                  <a:srgbClr val="0070C0"/>
                </a:solidFill>
              </a:rPr>
            </a:br>
            <a:r>
              <a:rPr lang="ro-RO" sz="3200" dirty="0">
                <a:effectLst>
                  <a:outerShdw blurRad="38100" dist="38100" dir="2700000" algn="tl">
                    <a:srgbClr val="000000"/>
                  </a:outerShdw>
                </a:effectLst>
              </a:rPr>
              <a:t>  </a:t>
            </a:r>
            <a:endParaRPr lang="en-US" sz="3200" dirty="0">
              <a:solidFill>
                <a:srgbClr val="00B050"/>
              </a:solidFill>
            </a:endParaRPr>
          </a:p>
        </p:txBody>
      </p:sp>
      <p:pic>
        <p:nvPicPr>
          <p:cNvPr id="3" name="Picture 2" descr="Este posibil ca imaginea sÄ conÅ£inÄ: 2 persoane, oameni Ã®n picioare"/>
          <p:cNvPicPr>
            <a:picLocks noChangeAspect="1" noChangeArrowheads="1"/>
          </p:cNvPicPr>
          <p:nvPr/>
        </p:nvPicPr>
        <p:blipFill>
          <a:blip r:embed="rId2">
            <a:extLst>
              <a:ext uri="{28A0092B-C50C-407E-A947-70E740481C1C}">
                <a14:useLocalDpi xmlns:a14="http://schemas.microsoft.com/office/drawing/2010/main" val="0"/>
              </a:ext>
            </a:extLst>
          </a:blip>
          <a:srcRect t="12295" b="12295"/>
          <a:stretch>
            <a:fillRect/>
          </a:stretch>
        </p:blipFill>
        <p:spPr bwMode="auto">
          <a:xfrm>
            <a:off x="1409293" y="877661"/>
            <a:ext cx="5193089" cy="29375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ste posibil ca imaginea sÄ conÅ£inÄ: 1 persoanÄ, zÃ¢mbind, Ã®n aer liber"/>
          <p:cNvPicPr/>
          <p:nvPr/>
        </p:nvPicPr>
        <p:blipFill>
          <a:blip r:embed="rId3">
            <a:extLst>
              <a:ext uri="{28A0092B-C50C-407E-A947-70E740481C1C}">
                <a14:useLocalDpi xmlns:a14="http://schemas.microsoft.com/office/drawing/2010/main" val="0"/>
              </a:ext>
            </a:extLst>
          </a:blip>
          <a:srcRect/>
          <a:stretch>
            <a:fillRect/>
          </a:stretch>
        </p:blipFill>
        <p:spPr bwMode="auto">
          <a:xfrm>
            <a:off x="4239108" y="877661"/>
            <a:ext cx="3549621" cy="2937510"/>
          </a:xfrm>
          <a:prstGeom prst="rect">
            <a:avLst/>
          </a:prstGeom>
          <a:noFill/>
          <a:ln>
            <a:noFill/>
          </a:ln>
        </p:spPr>
      </p:pic>
      <p:pic>
        <p:nvPicPr>
          <p:cNvPr id="5" name="Picture 4" descr="Este posibil ca imaginea sÄ conÅ£inÄ: unul sau mai mulÅ£i oameni, oameni stÃ¢nd jos Åi Ã®n aer li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729" y="877661"/>
            <a:ext cx="3714750" cy="2937510"/>
          </a:xfrm>
          <a:prstGeom prst="rect">
            <a:avLst/>
          </a:prstGeom>
          <a:noFill/>
          <a:extLst>
            <a:ext uri="{909E8E84-426E-40DD-AFC4-6F175D3DCCD1}">
              <a14:hiddenFill xmlns:a14="http://schemas.microsoft.com/office/drawing/2010/main">
                <a:solidFill>
                  <a:srgbClr val="FFFFFF"/>
                </a:solidFill>
              </a14:hiddenFill>
            </a:ext>
          </a:extLst>
        </p:spPr>
      </p:pic>
      <p:sp>
        <p:nvSpPr>
          <p:cNvPr id="6" name="Smiley Face 5"/>
          <p:cNvSpPr/>
          <p:nvPr/>
        </p:nvSpPr>
        <p:spPr>
          <a:xfrm>
            <a:off x="6348325" y="1236890"/>
            <a:ext cx="508114" cy="4000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3518806" y="1136878"/>
            <a:ext cx="381185" cy="4061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39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064" y="930729"/>
            <a:ext cx="10608129" cy="3845379"/>
          </a:xfrm>
        </p:spPr>
        <p:txBody>
          <a:bodyPr>
            <a:normAutofit fontScale="90000"/>
          </a:bodyPr>
          <a:lstStyle/>
          <a:p>
            <a:r>
              <a:rPr lang="ro-RO" sz="2800" dirty="0" smtClean="0">
                <a:solidFill>
                  <a:srgbClr val="FF0000"/>
                </a:solidFill>
              </a:rPr>
              <a:t>         ȘCOALA </a:t>
            </a:r>
            <a:r>
              <a:rPr lang="ro-RO" sz="2800" dirty="0">
                <a:solidFill>
                  <a:srgbClr val="FF0000"/>
                </a:solidFill>
              </a:rPr>
              <a:t>CONTINUĂ ȘI ACASĂ CU JOCURILE INTERACTIVE</a:t>
            </a:r>
            <a:r>
              <a:rPr lang="ro-RO" sz="2800" dirty="0" smtClean="0">
                <a:solidFill>
                  <a:srgbClr val="FF0000"/>
                </a:solidFill>
              </a:rPr>
              <a:t>!</a:t>
            </a:r>
            <a:br>
              <a:rPr lang="ro-RO" sz="2800" dirty="0" smtClean="0">
                <a:solidFill>
                  <a:srgbClr val="FF0000"/>
                </a:solidFill>
              </a:rPr>
            </a:br>
            <a:r>
              <a:rPr lang="ro-RO" sz="2800" dirty="0" smtClean="0">
                <a:solidFill>
                  <a:srgbClr val="FF0000"/>
                </a:solidFill>
              </a:rPr>
              <a:t>                                                                         </a:t>
            </a:r>
            <a:r>
              <a:rPr lang="ro-RO" sz="2000" dirty="0" smtClean="0"/>
              <a:t>Prof.psihopedagog Ștefănoiu Daniela</a:t>
            </a:r>
            <a:br>
              <a:rPr lang="ro-RO" sz="2000" dirty="0" smtClean="0"/>
            </a:br>
            <a:r>
              <a:rPr lang="ro-RO" sz="2000" dirty="0" smtClean="0"/>
              <a:t>	</a:t>
            </a:r>
            <a:r>
              <a:rPr lang="ro-RO" sz="2000" dirty="0" smtClean="0">
                <a:solidFill>
                  <a:srgbClr val="00B050"/>
                </a:solidFill>
              </a:rPr>
              <a:t>Jocul </a:t>
            </a:r>
            <a:r>
              <a:rPr lang="ro-RO" sz="2000" dirty="0">
                <a:solidFill>
                  <a:srgbClr val="00B050"/>
                </a:solidFill>
              </a:rPr>
              <a:t>a avut întotdeauna un rol important în procesul de învățare. Joaca inteligentă i-a atras pe cei mici și i-a făcut să interacționeze pentru a învăța și a dobândi anumite deprideri și experiențe. Toată această angajare a copiilor în fiecare etapă și implicarea lor sunt extrem de utile în obținerea de noi cunoștințe și achiziții intelectuale</a:t>
            </a:r>
            <a:r>
              <a:rPr lang="ro-RO" sz="2000" dirty="0" smtClean="0">
                <a:solidFill>
                  <a:srgbClr val="00B050"/>
                </a:solidFill>
              </a:rPr>
              <a:t>.</a:t>
            </a:r>
            <a:r>
              <a:rPr lang="en-US" sz="2000" dirty="0">
                <a:solidFill>
                  <a:srgbClr val="00B050"/>
                </a:solidFill>
              </a:rPr>
              <a:t/>
            </a:r>
            <a:br>
              <a:rPr lang="en-US" sz="2000" dirty="0">
                <a:solidFill>
                  <a:srgbClr val="00B050"/>
                </a:solidFill>
              </a:rPr>
            </a:br>
            <a:r>
              <a:rPr lang="ro-RO" sz="2000" dirty="0" smtClean="0">
                <a:solidFill>
                  <a:srgbClr val="00B050"/>
                </a:solidFill>
              </a:rPr>
              <a:t>	În </a:t>
            </a:r>
            <a:r>
              <a:rPr lang="ro-RO" sz="2000" dirty="0">
                <a:solidFill>
                  <a:srgbClr val="00B050"/>
                </a:solidFill>
              </a:rPr>
              <a:t>ultima perioadă școala s-a mutat în online, pe calculator, tabletă sau telefon.  Folosind jocurile interactive le dăm copiilor șansa să găsească rezolvări la cele mai provocatoare probleme, să creeze, să evalueze, să cântărească, să construiască și să completeze o lume complexă, rod integral al imaginației lor.</a:t>
            </a:r>
            <a:r>
              <a:rPr lang="en-US" sz="2000" dirty="0">
                <a:solidFill>
                  <a:srgbClr val="00B050"/>
                </a:solidFill>
              </a:rPr>
              <a:t/>
            </a:r>
            <a:br>
              <a:rPr lang="en-US" sz="2000" dirty="0">
                <a:solidFill>
                  <a:srgbClr val="00B050"/>
                </a:solidFill>
              </a:rPr>
            </a:br>
            <a:r>
              <a:rPr lang="ro-RO" sz="2000" dirty="0" smtClean="0">
                <a:solidFill>
                  <a:srgbClr val="00B050"/>
                </a:solidFill>
              </a:rPr>
              <a:t>	Jocurile </a:t>
            </a:r>
            <a:r>
              <a:rPr lang="ro-RO" sz="2000" dirty="0">
                <a:solidFill>
                  <a:srgbClr val="00B050"/>
                </a:solidFill>
              </a:rPr>
              <a:t>interactive sunt metode extrem de eficiente pentru învățare, care îi ajută pe copii să își completeze în mod plăcut cunoștințele. Ele oferă un tip de învățare foarte atractiv, facându-i pe elevi să fie astfel mai deschiși față de ideea de studiu. Jocurile educaționale online motivează și stimilează dorința de învățare. Atunci când ai în față posibilitatea de a învăța prin intermediul unui joc interesant, cu filmulețe și o grafică deosebită, plăcerea de a te antrena este mult mai mare.</a:t>
            </a:r>
            <a:r>
              <a:rPr lang="en-US" sz="2000" dirty="0">
                <a:solidFill>
                  <a:srgbClr val="00B050"/>
                </a:solidFill>
              </a:rPr>
              <a:t/>
            </a:r>
            <a:br>
              <a:rPr lang="en-US" sz="2000" dirty="0">
                <a:solidFill>
                  <a:srgbClr val="00B050"/>
                </a:solidFill>
              </a:rPr>
            </a:br>
            <a:endParaRPr lang="en-US" sz="2000" dirty="0">
              <a:solidFill>
                <a:srgbClr val="00B050"/>
              </a:solidFill>
            </a:endParaRPr>
          </a:p>
        </p:txBody>
      </p:sp>
    </p:spTree>
    <p:extLst>
      <p:ext uri="{BB962C8B-B14F-4D97-AF65-F5344CB8AC3E}">
        <p14:creationId xmlns:p14="http://schemas.microsoft.com/office/powerpoint/2010/main" val="264018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4" y="179615"/>
            <a:ext cx="11654291" cy="1796142"/>
          </a:xfrm>
        </p:spPr>
        <p:txBody>
          <a:bodyPr>
            <a:normAutofit/>
          </a:bodyPr>
          <a:lstStyle/>
          <a:p>
            <a:r>
              <a:rPr lang="ro-RO" sz="2800" dirty="0" smtClean="0"/>
              <a:t>	               </a:t>
            </a:r>
            <a:r>
              <a:rPr lang="ro-RO" sz="2200" dirty="0" smtClean="0">
                <a:solidFill>
                  <a:srgbClr val="0070C0"/>
                </a:solidFill>
              </a:rPr>
              <a:t>Printre cele mai apreciate jocuri interactive sunt:</a:t>
            </a:r>
            <a:br>
              <a:rPr lang="ro-RO" sz="2200" dirty="0" smtClean="0">
                <a:solidFill>
                  <a:srgbClr val="0070C0"/>
                </a:solidFill>
              </a:rPr>
            </a:br>
            <a:r>
              <a:rPr lang="ro-RO" sz="2200" dirty="0" smtClean="0">
                <a:solidFill>
                  <a:srgbClr val="0070C0"/>
                </a:solidFill>
              </a:rPr>
              <a:t>      </a:t>
            </a:r>
            <a:r>
              <a:rPr lang="ro-RO" sz="2200" dirty="0" smtClean="0">
                <a:solidFill>
                  <a:srgbClr val="FF0000"/>
                </a:solidFill>
              </a:rPr>
              <a:t>„Cuvinte-puzzle”,                                                  ,, Trenulețul cu vocale</a:t>
            </a:r>
            <a:r>
              <a:rPr lang="en-US" sz="2200" dirty="0" smtClean="0">
                <a:solidFill>
                  <a:srgbClr val="FF0000"/>
                </a:solidFill>
              </a:rPr>
              <a:t>’’</a:t>
            </a:r>
            <a:r>
              <a:rPr lang="ro-RO" sz="2200" dirty="0" smtClean="0">
                <a:solidFill>
                  <a:srgbClr val="FF0000"/>
                </a:solidFill>
              </a:rPr>
              <a:t/>
            </a:r>
            <a:br>
              <a:rPr lang="ro-RO" sz="2200" dirty="0" smtClean="0">
                <a:solidFill>
                  <a:srgbClr val="FF0000"/>
                </a:solidFill>
              </a:rPr>
            </a:br>
            <a:r>
              <a:rPr lang="ro-RO" sz="2200" dirty="0" smtClean="0">
                <a:solidFill>
                  <a:srgbClr val="FF0000"/>
                </a:solidFill>
              </a:rPr>
              <a:t> </a:t>
            </a:r>
            <a:r>
              <a:rPr lang="ro-RO" sz="2200" dirty="0" smtClean="0"/>
              <a:t/>
            </a:r>
            <a:br>
              <a:rPr lang="ro-RO" sz="2200" dirty="0" smtClean="0"/>
            </a:br>
            <a:r>
              <a:rPr lang="en-US" sz="2200" dirty="0" smtClean="0"/>
              <a:t/>
            </a:r>
            <a:br>
              <a:rPr lang="en-US" sz="2200" dirty="0" smtClean="0"/>
            </a:br>
            <a:endParaRPr lang="en-US" sz="2200" dirty="0">
              <a:solidFill>
                <a:srgbClr val="0070C0"/>
              </a:solidFill>
            </a:endParaRPr>
          </a:p>
        </p:txBody>
      </p:sp>
      <p:pic>
        <p:nvPicPr>
          <p:cNvPr id="5" name="Content Placeholder 4" descr="C:\Users\Zolly\Desktop\puzzle-silabe.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5364" y="1539077"/>
            <a:ext cx="3619500" cy="2714625"/>
          </a:xfrm>
          <a:prstGeom prst="rect">
            <a:avLst/>
          </a:prstGeom>
          <a:noFill/>
          <a:ln>
            <a:noFill/>
          </a:ln>
        </p:spPr>
      </p:pic>
      <p:sp>
        <p:nvSpPr>
          <p:cNvPr id="3" name="Rectangle 2"/>
          <p:cNvSpPr/>
          <p:nvPr/>
        </p:nvSpPr>
        <p:spPr>
          <a:xfrm>
            <a:off x="0" y="3207743"/>
            <a:ext cx="5005447" cy="1552348"/>
          </a:xfrm>
          <a:prstGeom prst="rect">
            <a:avLst/>
          </a:prstGeom>
        </p:spPr>
        <p:txBody>
          <a:bodyPr wrap="square">
            <a:spAutoFit/>
          </a:bodyPr>
          <a:lstStyle/>
          <a:p>
            <a:pPr indent="449580" algn="just">
              <a:lnSpc>
                <a:spcPct val="150000"/>
              </a:lnSpc>
              <a:spcAft>
                <a:spcPts val="1000"/>
              </a:spcAft>
            </a:pPr>
            <a:endParaRPr lang="ro-RO"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indent="449580" algn="just">
              <a:lnSpc>
                <a:spcPct val="150000"/>
              </a:lnSpc>
              <a:spcAft>
                <a:spcPts val="1000"/>
              </a:spcAft>
            </a:pPr>
            <a:endParaRPr lang="ro-RO"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indent="449580" algn="just">
              <a:lnSpc>
                <a:spcPct val="150000"/>
              </a:lnSpc>
              <a:spcAft>
                <a:spcPts val="1000"/>
              </a:spcAft>
            </a:pPr>
            <a:r>
              <a:rPr lang="ro-RO"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ro-RO"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://www.logorici.ro/cuvinte-puzzle/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descr="C:\Users\Zolly\Desktop\20200325_205747-1.jpg"/>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249534" y="1689554"/>
            <a:ext cx="4572000" cy="1805692"/>
          </a:xfrm>
          <a:prstGeom prst="rect">
            <a:avLst/>
          </a:prstGeom>
          <a:noFill/>
          <a:ln>
            <a:noFill/>
          </a:ln>
        </p:spPr>
      </p:pic>
      <p:sp>
        <p:nvSpPr>
          <p:cNvPr id="4" name="Rectangle 3"/>
          <p:cNvSpPr/>
          <p:nvPr/>
        </p:nvSpPr>
        <p:spPr>
          <a:xfrm>
            <a:off x="5845629" y="3175085"/>
            <a:ext cx="5649685" cy="1051570"/>
          </a:xfrm>
          <a:prstGeom prst="rect">
            <a:avLst/>
          </a:prstGeom>
        </p:spPr>
        <p:txBody>
          <a:bodyPr wrap="square">
            <a:spAutoFit/>
          </a:bodyPr>
          <a:lstStyle/>
          <a:p>
            <a:pPr indent="449580" algn="just">
              <a:lnSpc>
                <a:spcPct val="150000"/>
              </a:lnSpc>
              <a:spcAft>
                <a:spcPts val="1000"/>
              </a:spcAft>
            </a:pPr>
            <a:endParaRPr lang="ro-RO"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endParaRPr>
          </a:p>
          <a:p>
            <a:pPr indent="449580" algn="just">
              <a:lnSpc>
                <a:spcPct val="150000"/>
              </a:lnSpc>
              <a:spcAft>
                <a:spcPts val="1000"/>
              </a:spcAft>
            </a:pPr>
            <a:r>
              <a:rPr lang="ro-RO"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a:t>
            </a:r>
            <a:r>
              <a:rPr lang="ro-RO"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://www.logorici.ro/trenuletul-cu-vocale/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00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798"/>
            <a:ext cx="10866664" cy="3421925"/>
          </a:xfrm>
        </p:spPr>
        <p:txBody>
          <a:bodyPr>
            <a:normAutofit fontScale="90000"/>
          </a:bodyPr>
          <a:lstStyle/>
          <a:p>
            <a:r>
              <a:rPr lang="ro-RO" u="sng" dirty="0">
                <a:hlinkClick r:id="rId2"/>
              </a:rPr>
              <a:t>https://www.logorici.ro/citeste-si-potriveste-propozitii</a:t>
            </a:r>
            <a:r>
              <a:rPr lang="ro-RO" u="sng" dirty="0" smtClean="0">
                <a:hlinkClick r:id="rId2"/>
              </a:rPr>
              <a:t>/</a:t>
            </a:r>
            <a:r>
              <a:rPr lang="ro-RO" u="sng" dirty="0" smtClean="0"/>
              <a:t/>
            </a:r>
            <a:br>
              <a:rPr lang="ro-RO" u="sng" dirty="0" smtClean="0"/>
            </a:br>
            <a:r>
              <a:rPr lang="ro-RO" u="sng" dirty="0"/>
              <a:t/>
            </a:r>
            <a:br>
              <a:rPr lang="ro-RO" u="sng" dirty="0"/>
            </a:br>
            <a:r>
              <a:rPr lang="ro-RO" u="sng" dirty="0" smtClean="0">
                <a:hlinkClick r:id="rId3"/>
              </a:rPr>
              <a:t>https</a:t>
            </a:r>
            <a:r>
              <a:rPr lang="ro-RO" u="sng" dirty="0">
                <a:hlinkClick r:id="rId3"/>
              </a:rPr>
              <a:t>://www.logorici.ro/cuvinte-silabe-litere</a:t>
            </a:r>
            <a:r>
              <a:rPr lang="ro-RO" u="sng" dirty="0" smtClean="0">
                <a:hlinkClick r:id="rId3"/>
              </a:rPr>
              <a:t>/</a:t>
            </a:r>
            <a:r>
              <a:rPr lang="ro-RO" u="sng" dirty="0" smtClean="0"/>
              <a:t/>
            </a:r>
            <a:br>
              <a:rPr lang="ro-RO" u="sng" dirty="0" smtClean="0"/>
            </a:br>
            <a:r>
              <a:rPr lang="en-US" dirty="0"/>
              <a:t/>
            </a:r>
            <a:br>
              <a:rPr lang="en-US" dirty="0"/>
            </a:br>
            <a:r>
              <a:rPr lang="ro-RO" u="sng" dirty="0">
                <a:hlinkClick r:id="rId4"/>
              </a:rPr>
              <a:t>https://www.logorici.ro/invatam-jucandu-ne-legumele/</a:t>
            </a:r>
            <a:r>
              <a:rPr lang="en-US" dirty="0"/>
              <a:t/>
            </a:r>
            <a:br>
              <a:rPr lang="en-US" dirty="0"/>
            </a:br>
            <a:r>
              <a:rPr lang="ro-RO" dirty="0"/>
              <a:t> </a:t>
            </a:r>
            <a:r>
              <a:rPr lang="en-US" dirty="0"/>
              <a:t/>
            </a:r>
            <a:br>
              <a:rPr lang="en-US" dirty="0"/>
            </a:br>
            <a:r>
              <a:rPr lang="en-US" dirty="0"/>
              <a:t/>
            </a:r>
            <a:br>
              <a:rPr lang="en-US" dirty="0"/>
            </a:br>
            <a:endParaRPr lang="en-US" dirty="0"/>
          </a:p>
        </p:txBody>
      </p:sp>
      <p:graphicFrame>
        <p:nvGraphicFramePr>
          <p:cNvPr id="15" name="Content Placeholder 14" descr="Step Up Process diagram showing 5 steps ascending" title="SmartArt"/>
          <p:cNvGraphicFramePr>
            <a:graphicFrameLocks noGrp="1"/>
          </p:cNvGraphicFramePr>
          <p:nvPr>
            <p:ph idx="1"/>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descr="C:\Users\Zolly\Desktop\20200511_085109.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69470" y="4085953"/>
            <a:ext cx="3008767" cy="1988276"/>
          </a:xfrm>
          <a:prstGeom prst="rect">
            <a:avLst/>
          </a:prstGeom>
          <a:noFill/>
          <a:ln>
            <a:noFill/>
          </a:ln>
        </p:spPr>
      </p:pic>
      <p:pic>
        <p:nvPicPr>
          <p:cNvPr id="5" name="Picture 4" descr="C:\Users\Zolly\Desktop\cuvinte-impartite (1).jpg"/>
          <p:cNvPicPr/>
          <p:nvPr/>
        </p:nvPicPr>
        <p:blipFill>
          <a:blip r:embed="rId11">
            <a:extLst>
              <a:ext uri="{28A0092B-C50C-407E-A947-70E740481C1C}">
                <a14:useLocalDpi xmlns:a14="http://schemas.microsoft.com/office/drawing/2010/main" val="0"/>
              </a:ext>
            </a:extLst>
          </a:blip>
          <a:srcRect/>
          <a:stretch>
            <a:fillRect/>
          </a:stretch>
        </p:blipFill>
        <p:spPr bwMode="auto">
          <a:xfrm>
            <a:off x="5372102" y="3460568"/>
            <a:ext cx="3619500" cy="2499360"/>
          </a:xfrm>
          <a:prstGeom prst="rect">
            <a:avLst/>
          </a:prstGeom>
          <a:noFill/>
          <a:ln>
            <a:noFill/>
          </a:ln>
        </p:spPr>
      </p:pic>
      <p:pic>
        <p:nvPicPr>
          <p:cNvPr id="6" name="Picture 5" descr="C:\Users\Zolly\Desktop\Slide2-2.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06490" y="2664595"/>
            <a:ext cx="2735580" cy="3295333"/>
          </a:xfrm>
          <a:prstGeom prst="rect">
            <a:avLst/>
          </a:prstGeom>
          <a:noFill/>
          <a:ln>
            <a:noFill/>
          </a:ln>
        </p:spPr>
      </p:pic>
    </p:spTree>
    <p:extLst>
      <p:ext uri="{BB962C8B-B14F-4D97-AF65-F5344CB8AC3E}">
        <p14:creationId xmlns:p14="http://schemas.microsoft.com/office/powerpoint/2010/main" val="89815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dirty="0" err="1" smtClean="0">
                <a:solidFill>
                  <a:srgbClr val="FF0000"/>
                </a:solidFill>
              </a:rPr>
              <a:t>Jocul</a:t>
            </a:r>
            <a:r>
              <a:rPr lang="en-GB" dirty="0" smtClean="0">
                <a:solidFill>
                  <a:srgbClr val="FF0000"/>
                </a:solidFill>
              </a:rPr>
              <a:t> </a:t>
            </a:r>
            <a:r>
              <a:rPr lang="en-GB" dirty="0" err="1">
                <a:solidFill>
                  <a:srgbClr val="FF0000"/>
                </a:solidFill>
              </a:rPr>
              <a:t>Memoriei</a:t>
            </a:r>
            <a:r>
              <a:rPr lang="en-US" dirty="0">
                <a:solidFill>
                  <a:srgbClr val="FF0000"/>
                </a:solidFill>
              </a:rPr>
              <a:t/>
            </a:r>
            <a:br>
              <a:rPr lang="en-US" dirty="0">
                <a:solidFill>
                  <a:srgbClr val="FF0000"/>
                </a:solidFill>
              </a:rPr>
            </a:br>
            <a:r>
              <a:rPr lang="ro-RO" dirty="0" smtClean="0">
                <a:solidFill>
                  <a:srgbClr val="FF0000"/>
                </a:solidFill>
              </a:rPr>
              <a:t>                             </a:t>
            </a:r>
            <a:r>
              <a:rPr lang="en-GB" sz="2200" i="1" dirty="0" smtClean="0">
                <a:solidFill>
                  <a:srgbClr val="00B050"/>
                </a:solidFill>
              </a:rPr>
              <a:t>Manuela </a:t>
            </a:r>
            <a:r>
              <a:rPr lang="en-GB" sz="2200" i="1" dirty="0" err="1">
                <a:solidFill>
                  <a:srgbClr val="00B050"/>
                </a:solidFill>
              </a:rPr>
              <a:t>Ioicaliuc</a:t>
            </a:r>
            <a:r>
              <a:rPr lang="en-GB" sz="2200" i="1" dirty="0">
                <a:solidFill>
                  <a:srgbClr val="00B050"/>
                </a:solidFill>
              </a:rPr>
              <a:t>, prof. </a:t>
            </a:r>
            <a:r>
              <a:rPr lang="en-GB" sz="2200" i="1" dirty="0" err="1">
                <a:solidFill>
                  <a:srgbClr val="00B050"/>
                </a:solidFill>
              </a:rPr>
              <a:t>logoped</a:t>
            </a:r>
            <a:r>
              <a:rPr lang="en-US" sz="2200" dirty="0">
                <a:solidFill>
                  <a:srgbClr val="00B050"/>
                </a:solidFill>
              </a:rPr>
              <a:t/>
            </a:r>
            <a:br>
              <a:rPr lang="en-US" sz="2200" dirty="0">
                <a:solidFill>
                  <a:srgbClr val="00B050"/>
                </a:solidFill>
              </a:rPr>
            </a:br>
            <a:endParaRPr lang="en-US" sz="2200" dirty="0">
              <a:solidFill>
                <a:srgbClr val="00B050"/>
              </a:solidFill>
            </a:endParaRPr>
          </a:p>
        </p:txBody>
      </p:sp>
      <p:sp>
        <p:nvSpPr>
          <p:cNvPr id="3" name="Rectangle 2"/>
          <p:cNvSpPr/>
          <p:nvPr/>
        </p:nvSpPr>
        <p:spPr>
          <a:xfrm>
            <a:off x="816428" y="1420691"/>
            <a:ext cx="7992836" cy="4114588"/>
          </a:xfrm>
          <a:prstGeom prst="rect">
            <a:avLst/>
          </a:prstGeom>
        </p:spPr>
        <p:txBody>
          <a:bodyPr wrap="square">
            <a:spAutoFit/>
          </a:bodyPr>
          <a:lstStyle/>
          <a:p>
            <a:pPr>
              <a:lnSpc>
                <a:spcPct val="107000"/>
              </a:lnSpc>
              <a:spcAft>
                <a:spcPts val="800"/>
              </a:spcAft>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Un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joc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drag al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copilăriei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noastre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cât</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de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simplu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atât</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de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distractiv,cu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obiecte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care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oricine</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le are la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îndemână</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în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casă</a:t>
            </a:r>
            <a:endPar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b="1" dirty="0" err="1"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Iată</a:t>
            </a:r>
            <a:r>
              <a:rPr lang="en-GB" b="1"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cum se </a:t>
            </a:r>
            <a:r>
              <a:rPr lang="en-GB"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joacă</a:t>
            </a:r>
            <a:r>
              <a:rPr lang="en-GB"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Plasează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diferite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obiecte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ex. : un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creion,o</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linguriţă,o</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jucărie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preferată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etc.)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masă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o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tavă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Studiază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împreună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cu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copiii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obiectele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pentru</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minut</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Denumiţi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cu voce tare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fiecare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obiect</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Acoperă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tava</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cu un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prosop</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Poţi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să-ţi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aminteşti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fiecare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obiect</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Roagă-i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copii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denumească</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obiectele</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de care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îşi</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amintesc</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dirty="0" smtClean="0">
                <a:solidFill>
                  <a:srgbClr val="002060"/>
                </a:solidFill>
                <a:latin typeface="Times New Roman" panose="02020603050405020304" pitchFamily="18" charset="0"/>
                <a:ea typeface="Calibri" panose="020F0502020204030204" pitchFamily="34" charset="0"/>
              </a:rPr>
              <a:t>                                                    </a:t>
            </a:r>
            <a:r>
              <a:rPr lang="en-GB" dirty="0" err="1" smtClean="0">
                <a:solidFill>
                  <a:srgbClr val="FF0000"/>
                </a:solidFill>
                <a:latin typeface="Times New Roman" panose="02020603050405020304" pitchFamily="18" charset="0"/>
                <a:ea typeface="Calibri" panose="020F0502020204030204" pitchFamily="34" charset="0"/>
              </a:rPr>
              <a:t>Câştigă</a:t>
            </a:r>
            <a:r>
              <a:rPr lang="en-GB" dirty="0" smtClean="0">
                <a:solidFill>
                  <a:srgbClr val="FF0000"/>
                </a:solidFill>
                <a:latin typeface="Times New Roman" panose="02020603050405020304" pitchFamily="18" charset="0"/>
                <a:ea typeface="Calibri" panose="020F0502020204030204" pitchFamily="34" charset="0"/>
              </a:rPr>
              <a:t> </a:t>
            </a:r>
            <a:r>
              <a:rPr lang="en-GB" dirty="0" err="1">
                <a:solidFill>
                  <a:srgbClr val="FF0000"/>
                </a:solidFill>
                <a:latin typeface="Times New Roman" panose="02020603050405020304" pitchFamily="18" charset="0"/>
                <a:ea typeface="Calibri" panose="020F0502020204030204" pitchFamily="34" charset="0"/>
              </a:rPr>
              <a:t>cel</a:t>
            </a:r>
            <a:r>
              <a:rPr lang="en-GB" dirty="0">
                <a:solidFill>
                  <a:srgbClr val="FF0000"/>
                </a:solidFill>
                <a:latin typeface="Times New Roman" panose="02020603050405020304" pitchFamily="18" charset="0"/>
                <a:ea typeface="Calibri" panose="020F0502020204030204" pitchFamily="34" charset="0"/>
              </a:rPr>
              <a:t> care </a:t>
            </a:r>
            <a:r>
              <a:rPr lang="en-GB" dirty="0" err="1">
                <a:solidFill>
                  <a:srgbClr val="FF0000"/>
                </a:solidFill>
                <a:latin typeface="Times New Roman" panose="02020603050405020304" pitchFamily="18" charset="0"/>
                <a:ea typeface="Calibri" panose="020F0502020204030204" pitchFamily="34" charset="0"/>
              </a:rPr>
              <a:t>ȋşi</a:t>
            </a:r>
            <a:r>
              <a:rPr lang="en-GB" dirty="0">
                <a:solidFill>
                  <a:srgbClr val="FF0000"/>
                </a:solidFill>
                <a:latin typeface="Times New Roman" panose="02020603050405020304" pitchFamily="18" charset="0"/>
                <a:ea typeface="Calibri" panose="020F0502020204030204" pitchFamily="34" charset="0"/>
              </a:rPr>
              <a:t> </a:t>
            </a:r>
            <a:r>
              <a:rPr lang="en-GB" dirty="0" err="1">
                <a:solidFill>
                  <a:srgbClr val="FF0000"/>
                </a:solidFill>
                <a:latin typeface="Times New Roman" panose="02020603050405020304" pitchFamily="18" charset="0"/>
                <a:ea typeface="Calibri" panose="020F0502020204030204" pitchFamily="34" charset="0"/>
              </a:rPr>
              <a:t>aminteşte</a:t>
            </a:r>
            <a:r>
              <a:rPr lang="en-GB" dirty="0">
                <a:solidFill>
                  <a:srgbClr val="FF0000"/>
                </a:solidFill>
                <a:latin typeface="Times New Roman" panose="02020603050405020304" pitchFamily="18" charset="0"/>
                <a:ea typeface="Calibri" panose="020F0502020204030204" pitchFamily="34" charset="0"/>
              </a:rPr>
              <a:t> </a:t>
            </a:r>
            <a:r>
              <a:rPr lang="en-GB" dirty="0" smtClean="0">
                <a:solidFill>
                  <a:srgbClr val="FF0000"/>
                </a:solidFill>
                <a:latin typeface="Times New Roman" panose="02020603050405020304" pitchFamily="18" charset="0"/>
                <a:ea typeface="Calibri" panose="020F0502020204030204" pitchFamily="34" charset="0"/>
              </a:rPr>
              <a:t>!</a:t>
            </a:r>
            <a:endParaRPr lang="en-US" dirty="0">
              <a:solidFill>
                <a:srgbClr val="FF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113995" y="905008"/>
            <a:ext cx="2668270" cy="2372995"/>
          </a:xfrm>
          <a:prstGeom prst="rect">
            <a:avLst/>
          </a:prstGeom>
        </p:spPr>
      </p:pic>
    </p:spTree>
    <p:extLst>
      <p:ext uri="{BB962C8B-B14F-4D97-AF65-F5344CB8AC3E}">
        <p14:creationId xmlns:p14="http://schemas.microsoft.com/office/powerpoint/2010/main" val="3292736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1600200"/>
            <a:ext cx="4996543" cy="2326821"/>
          </a:xfrm>
        </p:spPr>
        <p:txBody>
          <a:bodyPr>
            <a:noAutofit/>
          </a:bodyPr>
          <a:lstStyle/>
          <a:p>
            <a:r>
              <a:rPr lang="en-GB" sz="2000" b="1" dirty="0" err="1">
                <a:solidFill>
                  <a:srgbClr val="FF0000"/>
                </a:solidFill>
              </a:rPr>
              <a:t>Vrei</a:t>
            </a:r>
            <a:r>
              <a:rPr lang="en-GB" sz="2000" b="1" dirty="0">
                <a:solidFill>
                  <a:srgbClr val="FF0000"/>
                </a:solidFill>
              </a:rPr>
              <a:t> ca </a:t>
            </a:r>
            <a:r>
              <a:rPr lang="en-GB" sz="2000" b="1" dirty="0" err="1">
                <a:solidFill>
                  <a:srgbClr val="FF0000"/>
                </a:solidFill>
              </a:rPr>
              <a:t>jocul</a:t>
            </a:r>
            <a:r>
              <a:rPr lang="en-GB" sz="2000" b="1" dirty="0">
                <a:solidFill>
                  <a:srgbClr val="FF0000"/>
                </a:solidFill>
              </a:rPr>
              <a:t> </a:t>
            </a:r>
            <a:r>
              <a:rPr lang="en-GB" sz="2000" b="1" dirty="0" err="1">
                <a:solidFill>
                  <a:srgbClr val="FF0000"/>
                </a:solidFill>
              </a:rPr>
              <a:t>să</a:t>
            </a:r>
            <a:r>
              <a:rPr lang="en-GB" sz="2000" b="1" dirty="0">
                <a:solidFill>
                  <a:srgbClr val="FF0000"/>
                </a:solidFill>
              </a:rPr>
              <a:t> fie </a:t>
            </a:r>
            <a:r>
              <a:rPr lang="en-GB" sz="2000" b="1" dirty="0" err="1">
                <a:solidFill>
                  <a:srgbClr val="FF0000"/>
                </a:solidFill>
              </a:rPr>
              <a:t>mai</a:t>
            </a:r>
            <a:r>
              <a:rPr lang="en-GB" sz="2000" b="1" dirty="0">
                <a:solidFill>
                  <a:srgbClr val="FF0000"/>
                </a:solidFill>
              </a:rPr>
              <a:t> </a:t>
            </a:r>
            <a:r>
              <a:rPr lang="en-GB" sz="2000" b="1" dirty="0" err="1">
                <a:solidFill>
                  <a:srgbClr val="FF0000"/>
                </a:solidFill>
              </a:rPr>
              <a:t>uşor</a:t>
            </a:r>
            <a:r>
              <a:rPr lang="en-GB" sz="2000" b="1" dirty="0">
                <a:solidFill>
                  <a:srgbClr val="FF0000"/>
                </a:solidFill>
              </a:rPr>
              <a:t>?</a:t>
            </a:r>
            <a:r>
              <a:rPr lang="en-US" sz="2000" b="1" dirty="0">
                <a:solidFill>
                  <a:srgbClr val="FF0000"/>
                </a:solidFill>
              </a:rPr>
              <a:t/>
            </a:r>
            <a:br>
              <a:rPr lang="en-US" sz="2000" b="1" dirty="0">
                <a:solidFill>
                  <a:srgbClr val="FF0000"/>
                </a:solidFill>
              </a:rPr>
            </a:br>
            <a:r>
              <a:rPr lang="en-GB" sz="2000" b="1" dirty="0">
                <a:solidFill>
                  <a:srgbClr val="0070C0"/>
                </a:solidFill>
              </a:rPr>
              <a:t>● </a:t>
            </a:r>
            <a:r>
              <a:rPr lang="en-GB" sz="2000" b="1" dirty="0" err="1">
                <a:solidFill>
                  <a:srgbClr val="0070C0"/>
                </a:solidFill>
              </a:rPr>
              <a:t>Redu</a:t>
            </a:r>
            <a:r>
              <a:rPr lang="en-GB" sz="2000" b="1" dirty="0">
                <a:solidFill>
                  <a:srgbClr val="0070C0"/>
                </a:solidFill>
              </a:rPr>
              <a:t> </a:t>
            </a:r>
            <a:r>
              <a:rPr lang="en-GB" sz="2000" b="1" dirty="0" err="1">
                <a:solidFill>
                  <a:srgbClr val="0070C0"/>
                </a:solidFill>
              </a:rPr>
              <a:t>numărul</a:t>
            </a:r>
            <a:r>
              <a:rPr lang="en-GB" sz="2000" b="1" dirty="0">
                <a:solidFill>
                  <a:srgbClr val="0070C0"/>
                </a:solidFill>
              </a:rPr>
              <a:t> de </a:t>
            </a:r>
            <a:r>
              <a:rPr lang="en-GB" sz="2000" b="1" dirty="0" err="1">
                <a:solidFill>
                  <a:srgbClr val="0070C0"/>
                </a:solidFill>
              </a:rPr>
              <a:t>obiecte</a:t>
            </a:r>
            <a:r>
              <a:rPr lang="en-GB" sz="2000" b="1" dirty="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a:t>
            </a:r>
            <a:r>
              <a:rPr lang="en-GB" sz="2000" b="1" dirty="0" err="1">
                <a:solidFill>
                  <a:srgbClr val="0070C0"/>
                </a:solidFill>
              </a:rPr>
              <a:t>Lasă-i</a:t>
            </a:r>
            <a:r>
              <a:rPr lang="en-GB" sz="2000" b="1" dirty="0">
                <a:solidFill>
                  <a:srgbClr val="0070C0"/>
                </a:solidFill>
              </a:rPr>
              <a:t> </a:t>
            </a:r>
            <a:r>
              <a:rPr lang="en-GB" sz="2000" b="1" dirty="0" err="1">
                <a:solidFill>
                  <a:srgbClr val="0070C0"/>
                </a:solidFill>
              </a:rPr>
              <a:t>pe</a:t>
            </a:r>
            <a:r>
              <a:rPr lang="en-GB" sz="2000" b="1" dirty="0">
                <a:solidFill>
                  <a:srgbClr val="0070C0"/>
                </a:solidFill>
              </a:rPr>
              <a:t> </a:t>
            </a:r>
            <a:r>
              <a:rPr lang="en-GB" sz="2000" b="1" dirty="0" err="1">
                <a:solidFill>
                  <a:srgbClr val="0070C0"/>
                </a:solidFill>
              </a:rPr>
              <a:t>copii</a:t>
            </a:r>
            <a:r>
              <a:rPr lang="en-GB" sz="2000" b="1" dirty="0">
                <a:solidFill>
                  <a:srgbClr val="0070C0"/>
                </a:solidFill>
              </a:rPr>
              <a:t> </a:t>
            </a:r>
            <a:r>
              <a:rPr lang="en-GB" sz="2000" b="1" dirty="0" err="1">
                <a:solidFill>
                  <a:srgbClr val="0070C0"/>
                </a:solidFill>
              </a:rPr>
              <a:t>să</a:t>
            </a:r>
            <a:r>
              <a:rPr lang="en-GB" sz="2000" b="1" dirty="0">
                <a:solidFill>
                  <a:srgbClr val="0070C0"/>
                </a:solidFill>
              </a:rPr>
              <a:t> </a:t>
            </a:r>
            <a:r>
              <a:rPr lang="en-GB" sz="2000" b="1" dirty="0" err="1">
                <a:solidFill>
                  <a:srgbClr val="0070C0"/>
                </a:solidFill>
              </a:rPr>
              <a:t>exploreze</a:t>
            </a:r>
            <a:r>
              <a:rPr lang="en-GB" sz="2000" b="1" dirty="0">
                <a:solidFill>
                  <a:srgbClr val="0070C0"/>
                </a:solidFill>
              </a:rPr>
              <a:t> </a:t>
            </a:r>
            <a:r>
              <a:rPr lang="en-GB" sz="2000" b="1" dirty="0" err="1">
                <a:solidFill>
                  <a:srgbClr val="0070C0"/>
                </a:solidFill>
              </a:rPr>
              <a:t>obiectele</a:t>
            </a:r>
            <a:r>
              <a:rPr lang="en-GB" sz="2000" b="1" dirty="0">
                <a:solidFill>
                  <a:srgbClr val="0070C0"/>
                </a:solidFill>
              </a:rPr>
              <a:t> </a:t>
            </a:r>
            <a:r>
              <a:rPr lang="en-GB" sz="2000" b="1" dirty="0" err="1">
                <a:solidFill>
                  <a:srgbClr val="0070C0"/>
                </a:solidFill>
              </a:rPr>
              <a:t>timp</a:t>
            </a:r>
            <a:r>
              <a:rPr lang="en-GB" sz="2000" b="1" dirty="0">
                <a:solidFill>
                  <a:srgbClr val="0070C0"/>
                </a:solidFill>
              </a:rPr>
              <a:t> de 10 </a:t>
            </a:r>
            <a:r>
              <a:rPr lang="en-GB" sz="2000" b="1" dirty="0" err="1">
                <a:solidFill>
                  <a:srgbClr val="0070C0"/>
                </a:solidFill>
              </a:rPr>
              <a:t>secunde</a:t>
            </a:r>
            <a:r>
              <a:rPr lang="en-GB" sz="2000" b="1" dirty="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a:t>
            </a:r>
            <a:r>
              <a:rPr lang="en-GB" sz="2000" b="1" dirty="0" err="1">
                <a:solidFill>
                  <a:srgbClr val="0070C0"/>
                </a:solidFill>
              </a:rPr>
              <a:t>Spune</a:t>
            </a:r>
            <a:r>
              <a:rPr lang="en-GB" sz="2000" b="1" dirty="0">
                <a:solidFill>
                  <a:srgbClr val="0070C0"/>
                </a:solidFill>
              </a:rPr>
              <a:t>-le </a:t>
            </a:r>
            <a:r>
              <a:rPr lang="en-GB" sz="2000" b="1" dirty="0" err="1">
                <a:solidFill>
                  <a:srgbClr val="0070C0"/>
                </a:solidFill>
              </a:rPr>
              <a:t>apoi</a:t>
            </a:r>
            <a:r>
              <a:rPr lang="en-GB" sz="2000" b="1" dirty="0">
                <a:solidFill>
                  <a:srgbClr val="0070C0"/>
                </a:solidFill>
              </a:rPr>
              <a:t> </a:t>
            </a:r>
            <a:r>
              <a:rPr lang="en-GB" sz="2000" b="1" dirty="0" err="1">
                <a:solidFill>
                  <a:srgbClr val="0070C0"/>
                </a:solidFill>
              </a:rPr>
              <a:t>să</a:t>
            </a:r>
            <a:r>
              <a:rPr lang="en-GB" sz="2000" b="1" dirty="0">
                <a:solidFill>
                  <a:srgbClr val="0070C0"/>
                </a:solidFill>
              </a:rPr>
              <a:t> </a:t>
            </a:r>
            <a:r>
              <a:rPr lang="en-GB" sz="2000" b="1" dirty="0" err="1">
                <a:solidFill>
                  <a:srgbClr val="0070C0"/>
                </a:solidFill>
              </a:rPr>
              <a:t>închidă</a:t>
            </a:r>
            <a:r>
              <a:rPr lang="en-GB" sz="2000" b="1" dirty="0">
                <a:solidFill>
                  <a:srgbClr val="0070C0"/>
                </a:solidFill>
              </a:rPr>
              <a:t> </a:t>
            </a:r>
            <a:r>
              <a:rPr lang="en-GB" sz="2000" b="1" dirty="0" err="1">
                <a:solidFill>
                  <a:srgbClr val="0070C0"/>
                </a:solidFill>
              </a:rPr>
              <a:t>ochii</a:t>
            </a:r>
            <a:r>
              <a:rPr lang="en-GB" sz="2000" b="1" dirty="0">
                <a:solidFill>
                  <a:srgbClr val="0070C0"/>
                </a:solidFill>
              </a:rPr>
              <a:t> </a:t>
            </a:r>
            <a:r>
              <a:rPr lang="en-GB" sz="2000" b="1" dirty="0" err="1">
                <a:solidFill>
                  <a:srgbClr val="0070C0"/>
                </a:solidFill>
              </a:rPr>
              <a:t>sau</a:t>
            </a:r>
            <a:r>
              <a:rPr lang="en-GB" sz="2000" b="1" dirty="0">
                <a:solidFill>
                  <a:srgbClr val="0070C0"/>
                </a:solidFill>
              </a:rPr>
              <a:t> </a:t>
            </a:r>
            <a:r>
              <a:rPr lang="en-GB" sz="2000" b="1" dirty="0" err="1">
                <a:solidFill>
                  <a:srgbClr val="0070C0"/>
                </a:solidFill>
              </a:rPr>
              <a:t>să</a:t>
            </a:r>
            <a:r>
              <a:rPr lang="en-GB" sz="2000" b="1" dirty="0">
                <a:solidFill>
                  <a:srgbClr val="0070C0"/>
                </a:solidFill>
              </a:rPr>
              <a:t> </a:t>
            </a:r>
            <a:r>
              <a:rPr lang="en-GB" sz="2000" b="1" dirty="0" err="1">
                <a:solidFill>
                  <a:srgbClr val="0070C0"/>
                </a:solidFill>
              </a:rPr>
              <a:t>iasă</a:t>
            </a:r>
            <a:r>
              <a:rPr lang="en-GB" sz="2000" b="1" dirty="0">
                <a:solidFill>
                  <a:srgbClr val="0070C0"/>
                </a:solidFill>
              </a:rPr>
              <a:t> din </a:t>
            </a:r>
            <a:r>
              <a:rPr lang="en-GB" sz="2000" b="1" dirty="0" err="1">
                <a:solidFill>
                  <a:srgbClr val="0070C0"/>
                </a:solidFill>
              </a:rPr>
              <a:t>ȋncăpere</a:t>
            </a:r>
            <a:r>
              <a:rPr lang="en-GB" sz="2000" b="1" dirty="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a:t>
            </a:r>
            <a:r>
              <a:rPr lang="en-GB" sz="2000" b="1" dirty="0" err="1">
                <a:solidFill>
                  <a:srgbClr val="0070C0"/>
                </a:solidFill>
              </a:rPr>
              <a:t>Elimină</a:t>
            </a:r>
            <a:r>
              <a:rPr lang="en-GB" sz="2000" b="1" dirty="0">
                <a:solidFill>
                  <a:srgbClr val="0070C0"/>
                </a:solidFill>
              </a:rPr>
              <a:t> un </a:t>
            </a:r>
            <a:r>
              <a:rPr lang="en-GB" sz="2000" b="1" dirty="0" err="1">
                <a:solidFill>
                  <a:srgbClr val="0070C0"/>
                </a:solidFill>
              </a:rPr>
              <a:t>singur</a:t>
            </a:r>
            <a:r>
              <a:rPr lang="en-GB" sz="2000" b="1" dirty="0">
                <a:solidFill>
                  <a:srgbClr val="0070C0"/>
                </a:solidFill>
              </a:rPr>
              <a:t> </a:t>
            </a:r>
            <a:r>
              <a:rPr lang="en-GB" sz="2000" b="1" dirty="0" err="1">
                <a:solidFill>
                  <a:srgbClr val="0070C0"/>
                </a:solidFill>
              </a:rPr>
              <a:t>obiect</a:t>
            </a:r>
            <a:r>
              <a:rPr lang="en-GB" sz="2000" b="1" dirty="0">
                <a:solidFill>
                  <a:srgbClr val="0070C0"/>
                </a:solidFill>
              </a:rPr>
              <a:t> din </a:t>
            </a:r>
            <a:r>
              <a:rPr lang="en-GB" sz="2000" b="1" dirty="0" err="1">
                <a:solidFill>
                  <a:srgbClr val="0070C0"/>
                </a:solidFill>
              </a:rPr>
              <a:t>tavă</a:t>
            </a:r>
            <a:r>
              <a:rPr lang="en-GB" sz="2000" b="1" dirty="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a:t>
            </a:r>
            <a:r>
              <a:rPr lang="en-GB" sz="2000" b="1" dirty="0" err="1">
                <a:solidFill>
                  <a:srgbClr val="0070C0"/>
                </a:solidFill>
              </a:rPr>
              <a:t>Spune</a:t>
            </a:r>
            <a:r>
              <a:rPr lang="en-GB" sz="2000" b="1" dirty="0">
                <a:solidFill>
                  <a:srgbClr val="0070C0"/>
                </a:solidFill>
              </a:rPr>
              <a:t>-le </a:t>
            </a:r>
            <a:r>
              <a:rPr lang="en-GB" sz="2000" b="1" dirty="0" err="1">
                <a:solidFill>
                  <a:srgbClr val="0070C0"/>
                </a:solidFill>
              </a:rPr>
              <a:t>copiilor</a:t>
            </a:r>
            <a:r>
              <a:rPr lang="en-GB" sz="2000" b="1" dirty="0">
                <a:solidFill>
                  <a:srgbClr val="0070C0"/>
                </a:solidFill>
              </a:rPr>
              <a:t> </a:t>
            </a:r>
            <a:r>
              <a:rPr lang="en-GB" sz="2000" b="1" dirty="0" err="1">
                <a:solidFill>
                  <a:srgbClr val="0070C0"/>
                </a:solidFill>
              </a:rPr>
              <a:t>să</a:t>
            </a:r>
            <a:r>
              <a:rPr lang="en-GB" sz="2000" b="1" dirty="0">
                <a:solidFill>
                  <a:srgbClr val="0070C0"/>
                </a:solidFill>
              </a:rPr>
              <a:t> </a:t>
            </a:r>
            <a:r>
              <a:rPr lang="en-GB" sz="2000" b="1" dirty="0" err="1">
                <a:solidFill>
                  <a:srgbClr val="0070C0"/>
                </a:solidFill>
              </a:rPr>
              <a:t>deschidă</a:t>
            </a:r>
            <a:r>
              <a:rPr lang="en-GB" sz="2000" b="1" dirty="0">
                <a:solidFill>
                  <a:srgbClr val="0070C0"/>
                </a:solidFill>
              </a:rPr>
              <a:t> </a:t>
            </a:r>
            <a:r>
              <a:rPr lang="en-GB" sz="2000" b="1" dirty="0" err="1">
                <a:solidFill>
                  <a:srgbClr val="0070C0"/>
                </a:solidFill>
              </a:rPr>
              <a:t>ochii</a:t>
            </a:r>
            <a:r>
              <a:rPr lang="en-GB" sz="2000" b="1" dirty="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Pot </a:t>
            </a:r>
            <a:r>
              <a:rPr lang="en-GB" sz="2000" b="1" dirty="0" err="1">
                <a:solidFill>
                  <a:srgbClr val="0070C0"/>
                </a:solidFill>
              </a:rPr>
              <a:t>să</a:t>
            </a:r>
            <a:r>
              <a:rPr lang="en-GB" sz="2000" b="1" dirty="0">
                <a:solidFill>
                  <a:srgbClr val="0070C0"/>
                </a:solidFill>
              </a:rPr>
              <a:t> </a:t>
            </a:r>
            <a:r>
              <a:rPr lang="en-GB" sz="2000" b="1" dirty="0" err="1">
                <a:solidFill>
                  <a:srgbClr val="0070C0"/>
                </a:solidFill>
              </a:rPr>
              <a:t>ghicească</a:t>
            </a:r>
            <a:r>
              <a:rPr lang="en-GB" sz="2000" b="1" dirty="0">
                <a:solidFill>
                  <a:srgbClr val="0070C0"/>
                </a:solidFill>
              </a:rPr>
              <a:t> </a:t>
            </a:r>
            <a:r>
              <a:rPr lang="en-GB" sz="2000" b="1" dirty="0" err="1">
                <a:solidFill>
                  <a:srgbClr val="0070C0"/>
                </a:solidFill>
              </a:rPr>
              <a:t>obiectul</a:t>
            </a:r>
            <a:r>
              <a:rPr lang="en-GB" sz="2000" b="1" dirty="0">
                <a:solidFill>
                  <a:srgbClr val="0070C0"/>
                </a:solidFill>
              </a:rPr>
              <a:t> care </a:t>
            </a:r>
            <a:r>
              <a:rPr lang="en-GB" sz="2000" b="1" dirty="0" err="1">
                <a:solidFill>
                  <a:srgbClr val="0070C0"/>
                </a:solidFill>
              </a:rPr>
              <a:t>lipseşte</a:t>
            </a:r>
            <a:r>
              <a:rPr lang="en-GB" sz="2000" b="1" dirty="0" smtClean="0">
                <a:solidFill>
                  <a:srgbClr val="0070C0"/>
                </a:solidFill>
              </a:rPr>
              <a:t>?</a:t>
            </a:r>
            <a:r>
              <a:rPr lang="en-US" sz="2000" b="1" dirty="0">
                <a:solidFill>
                  <a:srgbClr val="0070C0"/>
                </a:solidFill>
              </a:rPr>
              <a:t/>
            </a:r>
            <a:br>
              <a:rPr lang="en-US" sz="2000" b="1" dirty="0">
                <a:solidFill>
                  <a:srgbClr val="0070C0"/>
                </a:solidFill>
              </a:rPr>
            </a:br>
            <a:r>
              <a:rPr lang="en-GB" sz="2000" b="1" dirty="0">
                <a:solidFill>
                  <a:srgbClr val="0070C0"/>
                </a:solidFill>
              </a:rPr>
              <a:t> </a:t>
            </a:r>
            <a:r>
              <a:rPr lang="en-GB" sz="2000" b="1" dirty="0" smtClean="0">
                <a:solidFill>
                  <a:srgbClr val="0070C0"/>
                </a:solidFill>
              </a:rPr>
              <a:t> </a:t>
            </a:r>
            <a:r>
              <a:rPr lang="en-GB" sz="2000" b="1" dirty="0" err="1">
                <a:solidFill>
                  <a:srgbClr val="0070C0"/>
                </a:solidFill>
              </a:rPr>
              <a:t>Câştigă</a:t>
            </a:r>
            <a:r>
              <a:rPr lang="en-GB" sz="2000" b="1" dirty="0">
                <a:solidFill>
                  <a:srgbClr val="0070C0"/>
                </a:solidFill>
              </a:rPr>
              <a:t> </a:t>
            </a:r>
            <a:r>
              <a:rPr lang="en-GB" sz="2000" b="1" dirty="0" err="1">
                <a:solidFill>
                  <a:srgbClr val="0070C0"/>
                </a:solidFill>
              </a:rPr>
              <a:t>cel</a:t>
            </a:r>
            <a:r>
              <a:rPr lang="en-GB" sz="2000" b="1" dirty="0">
                <a:solidFill>
                  <a:srgbClr val="0070C0"/>
                </a:solidFill>
              </a:rPr>
              <a:t> care a </a:t>
            </a:r>
            <a:r>
              <a:rPr lang="en-GB" sz="2000" b="1" dirty="0" err="1">
                <a:solidFill>
                  <a:srgbClr val="0070C0"/>
                </a:solidFill>
              </a:rPr>
              <a:t>rostit</a:t>
            </a:r>
            <a:r>
              <a:rPr lang="en-GB" sz="2000" b="1" dirty="0">
                <a:solidFill>
                  <a:srgbClr val="0070C0"/>
                </a:solidFill>
              </a:rPr>
              <a:t> </a:t>
            </a:r>
            <a:r>
              <a:rPr lang="en-GB" sz="2000" b="1" dirty="0" err="1">
                <a:solidFill>
                  <a:srgbClr val="0070C0"/>
                </a:solidFill>
              </a:rPr>
              <a:t>cel</a:t>
            </a:r>
            <a:r>
              <a:rPr lang="en-GB" sz="2000" b="1" dirty="0">
                <a:solidFill>
                  <a:srgbClr val="0070C0"/>
                </a:solidFill>
              </a:rPr>
              <a:t> </a:t>
            </a:r>
            <a:r>
              <a:rPr lang="en-GB" sz="2000" b="1" dirty="0" err="1">
                <a:solidFill>
                  <a:srgbClr val="0070C0"/>
                </a:solidFill>
              </a:rPr>
              <a:t>mai</a:t>
            </a:r>
            <a:r>
              <a:rPr lang="en-GB" sz="2000" b="1" dirty="0">
                <a:solidFill>
                  <a:srgbClr val="0070C0"/>
                </a:solidFill>
              </a:rPr>
              <a:t> rapid </a:t>
            </a:r>
            <a:r>
              <a:rPr lang="en-GB" sz="2000" b="1" dirty="0" err="1">
                <a:solidFill>
                  <a:srgbClr val="0070C0"/>
                </a:solidFill>
              </a:rPr>
              <a:t>numele</a:t>
            </a:r>
            <a:r>
              <a:rPr lang="en-GB" sz="2000" b="1" dirty="0">
                <a:solidFill>
                  <a:srgbClr val="0070C0"/>
                </a:solidFill>
              </a:rPr>
              <a:t> </a:t>
            </a:r>
            <a:r>
              <a:rPr lang="en-GB" sz="2000" b="1" dirty="0" err="1">
                <a:solidFill>
                  <a:srgbClr val="0070C0"/>
                </a:solidFill>
              </a:rPr>
              <a:t>obiectului</a:t>
            </a:r>
            <a:r>
              <a:rPr lang="en-GB" sz="2000" b="1" dirty="0">
                <a:solidFill>
                  <a:srgbClr val="0070C0"/>
                </a:solidFill>
              </a:rPr>
              <a:t> </a:t>
            </a:r>
            <a:r>
              <a:rPr lang="en-GB" sz="2000" b="1" dirty="0" err="1">
                <a:solidFill>
                  <a:srgbClr val="0070C0"/>
                </a:solidFill>
              </a:rPr>
              <a:t>disparut</a:t>
            </a:r>
            <a:r>
              <a:rPr lang="en-GB" sz="2400" b="1" dirty="0">
                <a:solidFill>
                  <a:srgbClr val="0070C0"/>
                </a:solidFill>
              </a:rPr>
              <a:t>.</a:t>
            </a:r>
            <a:r>
              <a:rPr lang="en-US" sz="2400" b="1" dirty="0">
                <a:solidFill>
                  <a:srgbClr val="0070C0"/>
                </a:solidFill>
              </a:rPr>
              <a:t/>
            </a:r>
            <a:br>
              <a:rPr lang="en-US" sz="2400" b="1" dirty="0">
                <a:solidFill>
                  <a:srgbClr val="0070C0"/>
                </a:solidFill>
              </a:rPr>
            </a:br>
            <a:endParaRPr lang="en-US" sz="2400" b="1" dirty="0">
              <a:solidFill>
                <a:srgbClr val="0070C0"/>
              </a:solidFill>
            </a:endParaRPr>
          </a:p>
        </p:txBody>
      </p:sp>
      <p:sp>
        <p:nvSpPr>
          <p:cNvPr id="3" name="Text Placeholder 2"/>
          <p:cNvSpPr>
            <a:spLocks noGrp="1"/>
          </p:cNvSpPr>
          <p:nvPr>
            <p:ph type="body" idx="1"/>
          </p:nvPr>
        </p:nvSpPr>
        <p:spPr>
          <a:xfrm>
            <a:off x="6539593" y="963386"/>
            <a:ext cx="5041219" cy="4923064"/>
          </a:xfrm>
        </p:spPr>
        <p:txBody>
          <a:bodyPr>
            <a:normAutofit fontScale="92500" lnSpcReduction="10000"/>
          </a:bodyPr>
          <a:lstStyle/>
          <a:p>
            <a:r>
              <a:rPr lang="en-GB" b="1" dirty="0" err="1">
                <a:solidFill>
                  <a:srgbClr val="FF0000"/>
                </a:solidFill>
              </a:rPr>
              <a:t>Vrei</a:t>
            </a:r>
            <a:r>
              <a:rPr lang="en-GB" b="1" dirty="0">
                <a:solidFill>
                  <a:srgbClr val="FF0000"/>
                </a:solidFill>
              </a:rPr>
              <a:t> ca </a:t>
            </a:r>
            <a:r>
              <a:rPr lang="en-GB" b="1" dirty="0" err="1">
                <a:solidFill>
                  <a:srgbClr val="FF0000"/>
                </a:solidFill>
              </a:rPr>
              <a:t>jocul</a:t>
            </a:r>
            <a:r>
              <a:rPr lang="en-GB" b="1" dirty="0">
                <a:solidFill>
                  <a:srgbClr val="FF0000"/>
                </a:solidFill>
              </a:rPr>
              <a:t> </a:t>
            </a:r>
            <a:r>
              <a:rPr lang="en-GB" b="1" dirty="0" err="1">
                <a:solidFill>
                  <a:srgbClr val="FF0000"/>
                </a:solidFill>
              </a:rPr>
              <a:t>să</a:t>
            </a:r>
            <a:r>
              <a:rPr lang="en-GB" b="1" dirty="0">
                <a:solidFill>
                  <a:srgbClr val="FF0000"/>
                </a:solidFill>
              </a:rPr>
              <a:t> fie </a:t>
            </a:r>
            <a:r>
              <a:rPr lang="en-GB" b="1" dirty="0" err="1">
                <a:solidFill>
                  <a:srgbClr val="FF0000"/>
                </a:solidFill>
              </a:rPr>
              <a:t>mai</a:t>
            </a:r>
            <a:r>
              <a:rPr lang="en-GB" b="1" dirty="0">
                <a:solidFill>
                  <a:srgbClr val="FF0000"/>
                </a:solidFill>
              </a:rPr>
              <a:t> </a:t>
            </a:r>
            <a:r>
              <a:rPr lang="en-GB" b="1" dirty="0" err="1">
                <a:solidFill>
                  <a:srgbClr val="FF0000"/>
                </a:solidFill>
              </a:rPr>
              <a:t>greu</a:t>
            </a:r>
            <a:r>
              <a:rPr lang="en-GB" b="1" dirty="0">
                <a:solidFill>
                  <a:srgbClr val="FF0000"/>
                </a:solidFill>
              </a:rPr>
              <a:t>?</a:t>
            </a:r>
            <a:endParaRPr lang="en-US" b="1" dirty="0">
              <a:solidFill>
                <a:srgbClr val="FF0000"/>
              </a:solidFill>
            </a:endParaRPr>
          </a:p>
          <a:p>
            <a:r>
              <a:rPr lang="en-GB" b="1" dirty="0">
                <a:solidFill>
                  <a:schemeClr val="accent3">
                    <a:lumMod val="75000"/>
                  </a:schemeClr>
                </a:solidFill>
              </a:rPr>
              <a:t>● </a:t>
            </a:r>
            <a:r>
              <a:rPr lang="en-GB" b="1" dirty="0" err="1">
                <a:solidFill>
                  <a:schemeClr val="accent3">
                    <a:lumMod val="75000"/>
                  </a:schemeClr>
                </a:solidFill>
              </a:rPr>
              <a:t>Adaugă</a:t>
            </a:r>
            <a:r>
              <a:rPr lang="en-GB" b="1" dirty="0">
                <a:solidFill>
                  <a:schemeClr val="accent3">
                    <a:lumMod val="75000"/>
                  </a:schemeClr>
                </a:solidFill>
              </a:rPr>
              <a:t> </a:t>
            </a:r>
            <a:r>
              <a:rPr lang="en-GB" b="1" dirty="0" err="1">
                <a:solidFill>
                  <a:schemeClr val="accent3">
                    <a:lumMod val="75000"/>
                  </a:schemeClr>
                </a:solidFill>
              </a:rPr>
              <a:t>cel</a:t>
            </a:r>
            <a:r>
              <a:rPr lang="en-GB" b="1" dirty="0">
                <a:solidFill>
                  <a:schemeClr val="accent3">
                    <a:lumMod val="75000"/>
                  </a:schemeClr>
                </a:solidFill>
              </a:rPr>
              <a:t> </a:t>
            </a:r>
            <a:r>
              <a:rPr lang="en-GB" b="1" dirty="0" err="1">
                <a:solidFill>
                  <a:schemeClr val="accent3">
                    <a:lumMod val="75000"/>
                  </a:schemeClr>
                </a:solidFill>
              </a:rPr>
              <a:t>puţin</a:t>
            </a:r>
            <a:r>
              <a:rPr lang="en-GB" b="1" dirty="0">
                <a:solidFill>
                  <a:schemeClr val="accent3">
                    <a:lumMod val="75000"/>
                  </a:schemeClr>
                </a:solidFill>
              </a:rPr>
              <a:t> 30 de </a:t>
            </a:r>
            <a:r>
              <a:rPr lang="en-GB" b="1" dirty="0" err="1">
                <a:solidFill>
                  <a:schemeClr val="accent3">
                    <a:lumMod val="75000"/>
                  </a:schemeClr>
                </a:solidFill>
              </a:rPr>
              <a:t>obiecte</a:t>
            </a:r>
            <a:r>
              <a:rPr lang="en-GB" b="1" dirty="0">
                <a:solidFill>
                  <a:schemeClr val="accent3">
                    <a:lumMod val="75000"/>
                  </a:schemeClr>
                </a:solidFill>
              </a:rPr>
              <a:t> </a:t>
            </a:r>
            <a:r>
              <a:rPr lang="en-GB" b="1" dirty="0" err="1">
                <a:solidFill>
                  <a:schemeClr val="accent3">
                    <a:lumMod val="75000"/>
                  </a:schemeClr>
                </a:solidFill>
              </a:rPr>
              <a:t>ȋn</a:t>
            </a:r>
            <a:r>
              <a:rPr lang="en-GB" b="1" dirty="0">
                <a:solidFill>
                  <a:schemeClr val="accent3">
                    <a:lumMod val="75000"/>
                  </a:schemeClr>
                </a:solidFill>
              </a:rPr>
              <a:t> </a:t>
            </a:r>
            <a:r>
              <a:rPr lang="en-GB" b="1" dirty="0" err="1">
                <a:solidFill>
                  <a:schemeClr val="accent3">
                    <a:lumMod val="75000"/>
                  </a:schemeClr>
                </a:solidFill>
              </a:rPr>
              <a:t>tavă</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Include </a:t>
            </a:r>
            <a:r>
              <a:rPr lang="en-GB" b="1" dirty="0" err="1">
                <a:solidFill>
                  <a:schemeClr val="accent3">
                    <a:lumMod val="75000"/>
                  </a:schemeClr>
                </a:solidFill>
              </a:rPr>
              <a:t>obiecte</a:t>
            </a:r>
            <a:r>
              <a:rPr lang="en-GB" b="1" dirty="0">
                <a:solidFill>
                  <a:schemeClr val="accent3">
                    <a:lumMod val="75000"/>
                  </a:schemeClr>
                </a:solidFill>
              </a:rPr>
              <a:t> </a:t>
            </a:r>
            <a:r>
              <a:rPr lang="en-GB" b="1" dirty="0" err="1">
                <a:solidFill>
                  <a:schemeClr val="accent3">
                    <a:lumMod val="75000"/>
                  </a:schemeClr>
                </a:solidFill>
              </a:rPr>
              <a:t>mici</a:t>
            </a:r>
            <a:r>
              <a:rPr lang="en-GB" b="1" dirty="0">
                <a:solidFill>
                  <a:schemeClr val="accent3">
                    <a:lumMod val="75000"/>
                  </a:schemeClr>
                </a:solidFill>
              </a:rPr>
              <a:t> </a:t>
            </a:r>
            <a:r>
              <a:rPr lang="en-GB" b="1" dirty="0" err="1">
                <a:solidFill>
                  <a:schemeClr val="accent3">
                    <a:lumMod val="75000"/>
                  </a:schemeClr>
                </a:solidFill>
              </a:rPr>
              <a:t>precum</a:t>
            </a:r>
            <a:r>
              <a:rPr lang="en-GB" b="1" dirty="0">
                <a:solidFill>
                  <a:schemeClr val="accent3">
                    <a:lumMod val="75000"/>
                  </a:schemeClr>
                </a:solidFill>
              </a:rPr>
              <a:t> o </a:t>
            </a:r>
            <a:r>
              <a:rPr lang="en-GB" b="1" dirty="0" err="1">
                <a:solidFill>
                  <a:schemeClr val="accent3">
                    <a:lumMod val="75000"/>
                  </a:schemeClr>
                </a:solidFill>
              </a:rPr>
              <a:t>agrafă</a:t>
            </a:r>
            <a:r>
              <a:rPr lang="en-GB" b="1" dirty="0">
                <a:solidFill>
                  <a:schemeClr val="accent3">
                    <a:lumMod val="75000"/>
                  </a:schemeClr>
                </a:solidFill>
              </a:rPr>
              <a:t> de </a:t>
            </a:r>
            <a:r>
              <a:rPr lang="en-GB" b="1" dirty="0" err="1">
                <a:solidFill>
                  <a:schemeClr val="accent3">
                    <a:lumMod val="75000"/>
                  </a:schemeClr>
                </a:solidFill>
              </a:rPr>
              <a:t>birou</a:t>
            </a:r>
            <a:r>
              <a:rPr lang="en-GB" b="1" dirty="0">
                <a:solidFill>
                  <a:schemeClr val="accent3">
                    <a:lumMod val="75000"/>
                  </a:schemeClr>
                </a:solidFill>
              </a:rPr>
              <a:t> </a:t>
            </a:r>
            <a:r>
              <a:rPr lang="en-GB" b="1" dirty="0" err="1">
                <a:solidFill>
                  <a:schemeClr val="accent3">
                    <a:lumMod val="75000"/>
                  </a:schemeClr>
                </a:solidFill>
              </a:rPr>
              <a:t>ȋmpreună</a:t>
            </a:r>
            <a:r>
              <a:rPr lang="en-GB" b="1" dirty="0">
                <a:solidFill>
                  <a:schemeClr val="accent3">
                    <a:lumMod val="75000"/>
                  </a:schemeClr>
                </a:solidFill>
              </a:rPr>
              <a:t> cu </a:t>
            </a:r>
            <a:r>
              <a:rPr lang="en-GB" b="1" dirty="0" err="1">
                <a:solidFill>
                  <a:schemeClr val="accent3">
                    <a:lumMod val="75000"/>
                  </a:schemeClr>
                </a:solidFill>
              </a:rPr>
              <a:t>jucării</a:t>
            </a:r>
            <a:r>
              <a:rPr lang="en-GB" b="1" dirty="0">
                <a:solidFill>
                  <a:schemeClr val="accent3">
                    <a:lumMod val="75000"/>
                  </a:schemeClr>
                </a:solidFill>
              </a:rPr>
              <a:t> </a:t>
            </a:r>
            <a:r>
              <a:rPr lang="en-GB" b="1" dirty="0" err="1">
                <a:solidFill>
                  <a:schemeClr val="accent3">
                    <a:lumMod val="75000"/>
                  </a:schemeClr>
                </a:solidFill>
              </a:rPr>
              <a:t>mici</a:t>
            </a:r>
            <a:r>
              <a:rPr lang="en-GB" b="1" dirty="0">
                <a:solidFill>
                  <a:schemeClr val="accent3">
                    <a:lumMod val="75000"/>
                  </a:schemeClr>
                </a:solidFill>
              </a:rPr>
              <a:t> </a:t>
            </a:r>
            <a:r>
              <a:rPr lang="en-GB" b="1" dirty="0" err="1">
                <a:solidFill>
                  <a:schemeClr val="accent3">
                    <a:lumMod val="75000"/>
                  </a:schemeClr>
                </a:solidFill>
              </a:rPr>
              <a:t>şi</a:t>
            </a:r>
            <a:r>
              <a:rPr lang="en-GB" b="1" dirty="0">
                <a:solidFill>
                  <a:schemeClr val="accent3">
                    <a:lumMod val="75000"/>
                  </a:schemeClr>
                </a:solidFill>
              </a:rPr>
              <a:t> </a:t>
            </a:r>
            <a:r>
              <a:rPr lang="en-GB" b="1" dirty="0" err="1">
                <a:solidFill>
                  <a:schemeClr val="accent3">
                    <a:lumMod val="75000"/>
                  </a:schemeClr>
                </a:solidFill>
              </a:rPr>
              <a:t>colorate</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a:t>
            </a:r>
            <a:r>
              <a:rPr lang="en-GB" b="1" dirty="0" err="1">
                <a:solidFill>
                  <a:schemeClr val="accent3">
                    <a:lumMod val="75000"/>
                  </a:schemeClr>
                </a:solidFill>
              </a:rPr>
              <a:t>Lasă-i</a:t>
            </a:r>
            <a:r>
              <a:rPr lang="en-GB" b="1" dirty="0">
                <a:solidFill>
                  <a:schemeClr val="accent3">
                    <a:lumMod val="75000"/>
                  </a:schemeClr>
                </a:solidFill>
              </a:rPr>
              <a:t> </a:t>
            </a:r>
            <a:r>
              <a:rPr lang="en-GB" b="1" dirty="0" err="1">
                <a:solidFill>
                  <a:schemeClr val="accent3">
                    <a:lumMod val="75000"/>
                  </a:schemeClr>
                </a:solidFill>
              </a:rPr>
              <a:t>pe</a:t>
            </a:r>
            <a:r>
              <a:rPr lang="en-GB" b="1" dirty="0">
                <a:solidFill>
                  <a:schemeClr val="accent3">
                    <a:lumMod val="75000"/>
                  </a:schemeClr>
                </a:solidFill>
              </a:rPr>
              <a:t> </a:t>
            </a:r>
            <a:r>
              <a:rPr lang="en-GB" b="1" dirty="0" err="1">
                <a:solidFill>
                  <a:schemeClr val="accent3">
                    <a:lumMod val="75000"/>
                  </a:schemeClr>
                </a:solidFill>
              </a:rPr>
              <a:t>copii</a:t>
            </a:r>
            <a:r>
              <a:rPr lang="en-GB" b="1" dirty="0">
                <a:solidFill>
                  <a:schemeClr val="accent3">
                    <a:lumMod val="75000"/>
                  </a:schemeClr>
                </a:solidFill>
              </a:rPr>
              <a:t> </a:t>
            </a:r>
            <a:r>
              <a:rPr lang="en-GB" b="1" dirty="0" err="1">
                <a:solidFill>
                  <a:schemeClr val="accent3">
                    <a:lumMod val="75000"/>
                  </a:schemeClr>
                </a:solidFill>
              </a:rPr>
              <a:t>să</a:t>
            </a:r>
            <a:r>
              <a:rPr lang="en-GB" b="1" dirty="0">
                <a:solidFill>
                  <a:schemeClr val="accent3">
                    <a:lumMod val="75000"/>
                  </a:schemeClr>
                </a:solidFill>
              </a:rPr>
              <a:t> </a:t>
            </a:r>
            <a:r>
              <a:rPr lang="en-GB" b="1" dirty="0" err="1">
                <a:solidFill>
                  <a:schemeClr val="accent3">
                    <a:lumMod val="75000"/>
                  </a:schemeClr>
                </a:solidFill>
              </a:rPr>
              <a:t>exploreze</a:t>
            </a:r>
            <a:r>
              <a:rPr lang="en-GB" b="1" dirty="0">
                <a:solidFill>
                  <a:schemeClr val="accent3">
                    <a:lumMod val="75000"/>
                  </a:schemeClr>
                </a:solidFill>
              </a:rPr>
              <a:t> </a:t>
            </a:r>
            <a:r>
              <a:rPr lang="en-GB" b="1" dirty="0" err="1">
                <a:solidFill>
                  <a:schemeClr val="accent3">
                    <a:lumMod val="75000"/>
                  </a:schemeClr>
                </a:solidFill>
              </a:rPr>
              <a:t>obiectele</a:t>
            </a:r>
            <a:r>
              <a:rPr lang="en-GB" b="1" dirty="0">
                <a:solidFill>
                  <a:schemeClr val="accent3">
                    <a:lumMod val="75000"/>
                  </a:schemeClr>
                </a:solidFill>
              </a:rPr>
              <a:t> </a:t>
            </a:r>
            <a:r>
              <a:rPr lang="en-GB" b="1" dirty="0" err="1">
                <a:solidFill>
                  <a:schemeClr val="accent3">
                    <a:lumMod val="75000"/>
                  </a:schemeClr>
                </a:solidFill>
              </a:rPr>
              <a:t>timp</a:t>
            </a:r>
            <a:r>
              <a:rPr lang="en-GB" b="1" dirty="0">
                <a:solidFill>
                  <a:schemeClr val="accent3">
                    <a:lumMod val="75000"/>
                  </a:schemeClr>
                </a:solidFill>
              </a:rPr>
              <a:t> de 30 de </a:t>
            </a:r>
            <a:r>
              <a:rPr lang="en-GB" b="1" dirty="0" err="1">
                <a:solidFill>
                  <a:schemeClr val="accent3">
                    <a:lumMod val="75000"/>
                  </a:schemeClr>
                </a:solidFill>
              </a:rPr>
              <a:t>secunde</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a:t>
            </a:r>
            <a:r>
              <a:rPr lang="en-GB" b="1" dirty="0" err="1">
                <a:solidFill>
                  <a:schemeClr val="accent3">
                    <a:lumMod val="75000"/>
                  </a:schemeClr>
                </a:solidFill>
              </a:rPr>
              <a:t>Scoate</a:t>
            </a:r>
            <a:r>
              <a:rPr lang="en-GB" b="1" dirty="0">
                <a:solidFill>
                  <a:schemeClr val="accent3">
                    <a:lumMod val="75000"/>
                  </a:schemeClr>
                </a:solidFill>
              </a:rPr>
              <a:t> </a:t>
            </a:r>
            <a:r>
              <a:rPr lang="en-GB" b="1" dirty="0" err="1">
                <a:solidFill>
                  <a:schemeClr val="accent3">
                    <a:lumMod val="75000"/>
                  </a:schemeClr>
                </a:solidFill>
              </a:rPr>
              <a:t>tava</a:t>
            </a:r>
            <a:r>
              <a:rPr lang="en-GB" b="1" dirty="0">
                <a:solidFill>
                  <a:schemeClr val="accent3">
                    <a:lumMod val="75000"/>
                  </a:schemeClr>
                </a:solidFill>
              </a:rPr>
              <a:t> din </a:t>
            </a:r>
            <a:r>
              <a:rPr lang="en-GB" b="1" dirty="0" err="1">
                <a:solidFill>
                  <a:schemeClr val="accent3">
                    <a:lumMod val="75000"/>
                  </a:schemeClr>
                </a:solidFill>
              </a:rPr>
              <a:t>cameră</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a:t>
            </a:r>
            <a:r>
              <a:rPr lang="en-GB" b="1" dirty="0" err="1">
                <a:solidFill>
                  <a:schemeClr val="accent3">
                    <a:lumMod val="75000"/>
                  </a:schemeClr>
                </a:solidFill>
              </a:rPr>
              <a:t>Dă-i</a:t>
            </a:r>
            <a:r>
              <a:rPr lang="en-GB" b="1" dirty="0">
                <a:solidFill>
                  <a:schemeClr val="accent3">
                    <a:lumMod val="75000"/>
                  </a:schemeClr>
                </a:solidFill>
              </a:rPr>
              <a:t> </a:t>
            </a:r>
            <a:r>
              <a:rPr lang="en-GB" b="1" dirty="0" err="1">
                <a:solidFill>
                  <a:schemeClr val="accent3">
                    <a:lumMod val="75000"/>
                  </a:schemeClr>
                </a:solidFill>
              </a:rPr>
              <a:t>fiecărui</a:t>
            </a:r>
            <a:r>
              <a:rPr lang="en-GB" b="1" dirty="0">
                <a:solidFill>
                  <a:schemeClr val="accent3">
                    <a:lumMod val="75000"/>
                  </a:schemeClr>
                </a:solidFill>
              </a:rPr>
              <a:t> </a:t>
            </a:r>
            <a:r>
              <a:rPr lang="en-GB" b="1" dirty="0" err="1">
                <a:solidFill>
                  <a:schemeClr val="accent3">
                    <a:lumMod val="75000"/>
                  </a:schemeClr>
                </a:solidFill>
              </a:rPr>
              <a:t>copil</a:t>
            </a:r>
            <a:r>
              <a:rPr lang="en-GB" b="1" dirty="0">
                <a:solidFill>
                  <a:schemeClr val="accent3">
                    <a:lumMod val="75000"/>
                  </a:schemeClr>
                </a:solidFill>
              </a:rPr>
              <a:t> o </a:t>
            </a:r>
            <a:r>
              <a:rPr lang="en-GB" b="1" dirty="0" err="1">
                <a:solidFill>
                  <a:schemeClr val="accent3">
                    <a:lumMod val="75000"/>
                  </a:schemeClr>
                </a:solidFill>
              </a:rPr>
              <a:t>foaie</a:t>
            </a:r>
            <a:r>
              <a:rPr lang="en-GB" b="1" dirty="0">
                <a:solidFill>
                  <a:schemeClr val="accent3">
                    <a:lumMod val="75000"/>
                  </a:schemeClr>
                </a:solidFill>
              </a:rPr>
              <a:t> </a:t>
            </a:r>
            <a:r>
              <a:rPr lang="en-GB" b="1" dirty="0" err="1">
                <a:solidFill>
                  <a:schemeClr val="accent3">
                    <a:lumMod val="75000"/>
                  </a:schemeClr>
                </a:solidFill>
              </a:rPr>
              <a:t>şi</a:t>
            </a:r>
            <a:r>
              <a:rPr lang="en-GB" b="1" dirty="0">
                <a:solidFill>
                  <a:schemeClr val="accent3">
                    <a:lumMod val="75000"/>
                  </a:schemeClr>
                </a:solidFill>
              </a:rPr>
              <a:t> un </a:t>
            </a:r>
            <a:r>
              <a:rPr lang="en-GB" b="1" dirty="0" err="1">
                <a:solidFill>
                  <a:schemeClr val="accent3">
                    <a:lumMod val="75000"/>
                  </a:schemeClr>
                </a:solidFill>
              </a:rPr>
              <a:t>pix</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a:t>
            </a:r>
            <a:r>
              <a:rPr lang="en-GB" b="1" dirty="0" err="1">
                <a:solidFill>
                  <a:schemeClr val="accent3">
                    <a:lumMod val="75000"/>
                  </a:schemeClr>
                </a:solidFill>
              </a:rPr>
              <a:t>Timp</a:t>
            </a:r>
            <a:r>
              <a:rPr lang="en-GB" b="1" dirty="0">
                <a:solidFill>
                  <a:schemeClr val="accent3">
                    <a:lumMod val="75000"/>
                  </a:schemeClr>
                </a:solidFill>
              </a:rPr>
              <a:t> de un </a:t>
            </a:r>
            <a:r>
              <a:rPr lang="en-GB" b="1" dirty="0" err="1">
                <a:solidFill>
                  <a:schemeClr val="accent3">
                    <a:lumMod val="75000"/>
                  </a:schemeClr>
                </a:solidFill>
              </a:rPr>
              <a:t>minut</a:t>
            </a:r>
            <a:r>
              <a:rPr lang="en-GB" b="1" dirty="0">
                <a:solidFill>
                  <a:schemeClr val="accent3">
                    <a:lumMod val="75000"/>
                  </a:schemeClr>
                </a:solidFill>
              </a:rPr>
              <a:t>, </a:t>
            </a:r>
            <a:r>
              <a:rPr lang="en-GB" b="1" dirty="0" err="1">
                <a:solidFill>
                  <a:schemeClr val="accent3">
                    <a:lumMod val="75000"/>
                  </a:schemeClr>
                </a:solidFill>
              </a:rPr>
              <a:t>fiecare</a:t>
            </a:r>
            <a:r>
              <a:rPr lang="en-GB" b="1" dirty="0">
                <a:solidFill>
                  <a:schemeClr val="accent3">
                    <a:lumMod val="75000"/>
                  </a:schemeClr>
                </a:solidFill>
              </a:rPr>
              <a:t> </a:t>
            </a:r>
            <a:r>
              <a:rPr lang="en-GB" b="1" dirty="0" err="1">
                <a:solidFill>
                  <a:schemeClr val="accent3">
                    <a:lumMod val="75000"/>
                  </a:schemeClr>
                </a:solidFill>
              </a:rPr>
              <a:t>copil</a:t>
            </a:r>
            <a:r>
              <a:rPr lang="en-GB" b="1" dirty="0">
                <a:solidFill>
                  <a:schemeClr val="accent3">
                    <a:lumMod val="75000"/>
                  </a:schemeClr>
                </a:solidFill>
              </a:rPr>
              <a:t> </a:t>
            </a:r>
            <a:r>
              <a:rPr lang="en-GB" b="1" dirty="0" err="1">
                <a:solidFill>
                  <a:schemeClr val="accent3">
                    <a:lumMod val="75000"/>
                  </a:schemeClr>
                </a:solidFill>
              </a:rPr>
              <a:t>va</a:t>
            </a:r>
            <a:r>
              <a:rPr lang="en-GB" b="1" dirty="0">
                <a:solidFill>
                  <a:schemeClr val="accent3">
                    <a:lumMod val="75000"/>
                  </a:schemeClr>
                </a:solidFill>
              </a:rPr>
              <a:t> </a:t>
            </a:r>
            <a:r>
              <a:rPr lang="en-GB" b="1" dirty="0" err="1">
                <a:solidFill>
                  <a:schemeClr val="accent3">
                    <a:lumMod val="75000"/>
                  </a:schemeClr>
                </a:solidFill>
              </a:rPr>
              <a:t>scrie</a:t>
            </a:r>
            <a:r>
              <a:rPr lang="en-GB" b="1" dirty="0">
                <a:solidFill>
                  <a:schemeClr val="accent3">
                    <a:lumMod val="75000"/>
                  </a:schemeClr>
                </a:solidFill>
              </a:rPr>
              <a:t> o </a:t>
            </a:r>
            <a:r>
              <a:rPr lang="en-GB" b="1" dirty="0" err="1">
                <a:solidFill>
                  <a:schemeClr val="accent3">
                    <a:lumMod val="75000"/>
                  </a:schemeClr>
                </a:solidFill>
              </a:rPr>
              <a:t>listă</a:t>
            </a:r>
            <a:r>
              <a:rPr lang="en-GB" b="1" dirty="0">
                <a:solidFill>
                  <a:schemeClr val="accent3">
                    <a:lumMod val="75000"/>
                  </a:schemeClr>
                </a:solidFill>
              </a:rPr>
              <a:t> cu </a:t>
            </a:r>
            <a:r>
              <a:rPr lang="en-GB" b="1" dirty="0" err="1">
                <a:solidFill>
                  <a:schemeClr val="accent3">
                    <a:lumMod val="75000"/>
                  </a:schemeClr>
                </a:solidFill>
              </a:rPr>
              <a:t>cât</a:t>
            </a:r>
            <a:r>
              <a:rPr lang="en-GB" b="1" dirty="0">
                <a:solidFill>
                  <a:schemeClr val="accent3">
                    <a:lumMod val="75000"/>
                  </a:schemeClr>
                </a:solidFill>
              </a:rPr>
              <a:t> </a:t>
            </a:r>
            <a:r>
              <a:rPr lang="en-GB" b="1" dirty="0" err="1">
                <a:solidFill>
                  <a:schemeClr val="accent3">
                    <a:lumMod val="75000"/>
                  </a:schemeClr>
                </a:solidFill>
              </a:rPr>
              <a:t>mai</a:t>
            </a:r>
            <a:r>
              <a:rPr lang="en-GB" b="1" dirty="0">
                <a:solidFill>
                  <a:schemeClr val="accent3">
                    <a:lumMod val="75000"/>
                  </a:schemeClr>
                </a:solidFill>
              </a:rPr>
              <a:t> </a:t>
            </a:r>
            <a:r>
              <a:rPr lang="en-GB" b="1" dirty="0" err="1">
                <a:solidFill>
                  <a:schemeClr val="accent3">
                    <a:lumMod val="75000"/>
                  </a:schemeClr>
                </a:solidFill>
              </a:rPr>
              <a:t>multe</a:t>
            </a:r>
            <a:r>
              <a:rPr lang="en-GB" b="1" dirty="0">
                <a:solidFill>
                  <a:schemeClr val="accent3">
                    <a:lumMod val="75000"/>
                  </a:schemeClr>
                </a:solidFill>
              </a:rPr>
              <a:t> </a:t>
            </a:r>
            <a:r>
              <a:rPr lang="en-GB" b="1" dirty="0" err="1">
                <a:solidFill>
                  <a:schemeClr val="accent3">
                    <a:lumMod val="75000"/>
                  </a:schemeClr>
                </a:solidFill>
              </a:rPr>
              <a:t>denumiri</a:t>
            </a:r>
            <a:r>
              <a:rPr lang="en-GB" b="1" dirty="0">
                <a:solidFill>
                  <a:schemeClr val="accent3">
                    <a:lumMod val="75000"/>
                  </a:schemeClr>
                </a:solidFill>
              </a:rPr>
              <a:t> de </a:t>
            </a:r>
            <a:r>
              <a:rPr lang="en-GB" b="1" dirty="0" err="1">
                <a:solidFill>
                  <a:schemeClr val="accent3">
                    <a:lumMod val="75000"/>
                  </a:schemeClr>
                </a:solidFill>
              </a:rPr>
              <a:t>obiecte</a:t>
            </a:r>
            <a:r>
              <a:rPr lang="en-GB" b="1" dirty="0">
                <a:solidFill>
                  <a:schemeClr val="accent3">
                    <a:lumMod val="75000"/>
                  </a:schemeClr>
                </a:solidFill>
              </a:rPr>
              <a:t> care se </a:t>
            </a:r>
            <a:r>
              <a:rPr lang="en-GB" b="1" dirty="0" err="1">
                <a:solidFill>
                  <a:schemeClr val="accent3">
                    <a:lumMod val="75000"/>
                  </a:schemeClr>
                </a:solidFill>
              </a:rPr>
              <a:t>aflau</a:t>
            </a:r>
            <a:r>
              <a:rPr lang="en-GB" b="1" dirty="0">
                <a:solidFill>
                  <a:schemeClr val="accent3">
                    <a:lumMod val="75000"/>
                  </a:schemeClr>
                </a:solidFill>
              </a:rPr>
              <a:t> </a:t>
            </a:r>
            <a:r>
              <a:rPr lang="en-GB" b="1" dirty="0" err="1">
                <a:solidFill>
                  <a:schemeClr val="accent3">
                    <a:lumMod val="75000"/>
                  </a:schemeClr>
                </a:solidFill>
              </a:rPr>
              <a:t>ȋn</a:t>
            </a:r>
            <a:r>
              <a:rPr lang="en-GB" b="1" dirty="0">
                <a:solidFill>
                  <a:schemeClr val="accent3">
                    <a:lumMod val="75000"/>
                  </a:schemeClr>
                </a:solidFill>
              </a:rPr>
              <a:t> </a:t>
            </a:r>
            <a:r>
              <a:rPr lang="en-GB" b="1" dirty="0" err="1">
                <a:solidFill>
                  <a:schemeClr val="accent3">
                    <a:lumMod val="75000"/>
                  </a:schemeClr>
                </a:solidFill>
              </a:rPr>
              <a:t>tavă</a:t>
            </a:r>
            <a:r>
              <a:rPr lang="en-GB" b="1" dirty="0">
                <a:solidFill>
                  <a:schemeClr val="accent3">
                    <a:lumMod val="75000"/>
                  </a:schemeClr>
                </a:solidFill>
              </a:rPr>
              <a:t>.</a:t>
            </a:r>
            <a:endParaRPr lang="en-US" b="1" dirty="0">
              <a:solidFill>
                <a:schemeClr val="accent3">
                  <a:lumMod val="75000"/>
                </a:schemeClr>
              </a:solidFill>
            </a:endParaRPr>
          </a:p>
          <a:p>
            <a:r>
              <a:rPr lang="en-GB" b="1" dirty="0">
                <a:solidFill>
                  <a:schemeClr val="accent3">
                    <a:lumMod val="75000"/>
                  </a:schemeClr>
                </a:solidFill>
              </a:rPr>
              <a:t>● </a:t>
            </a:r>
            <a:r>
              <a:rPr lang="en-GB" b="1" dirty="0" err="1">
                <a:solidFill>
                  <a:schemeClr val="accent3">
                    <a:lumMod val="75000"/>
                  </a:schemeClr>
                </a:solidFill>
              </a:rPr>
              <a:t>Câştigă</a:t>
            </a:r>
            <a:r>
              <a:rPr lang="en-GB" b="1" dirty="0">
                <a:solidFill>
                  <a:schemeClr val="accent3">
                    <a:lumMod val="75000"/>
                  </a:schemeClr>
                </a:solidFill>
              </a:rPr>
              <a:t> </a:t>
            </a:r>
            <a:r>
              <a:rPr lang="en-GB" b="1" dirty="0" err="1">
                <a:solidFill>
                  <a:schemeClr val="accent3">
                    <a:lumMod val="75000"/>
                  </a:schemeClr>
                </a:solidFill>
              </a:rPr>
              <a:t>cel</a:t>
            </a:r>
            <a:r>
              <a:rPr lang="en-GB" b="1" dirty="0">
                <a:solidFill>
                  <a:schemeClr val="accent3">
                    <a:lumMod val="75000"/>
                  </a:schemeClr>
                </a:solidFill>
              </a:rPr>
              <a:t> care a </a:t>
            </a:r>
            <a:r>
              <a:rPr lang="en-GB" b="1" dirty="0" err="1">
                <a:solidFill>
                  <a:schemeClr val="accent3">
                    <a:lumMod val="75000"/>
                  </a:schemeClr>
                </a:solidFill>
              </a:rPr>
              <a:t>enumerat</a:t>
            </a:r>
            <a:r>
              <a:rPr lang="en-GB" b="1" dirty="0">
                <a:solidFill>
                  <a:schemeClr val="accent3">
                    <a:lumMod val="75000"/>
                  </a:schemeClr>
                </a:solidFill>
              </a:rPr>
              <a:t> </a:t>
            </a:r>
            <a:r>
              <a:rPr lang="en-GB" b="1" dirty="0" err="1">
                <a:solidFill>
                  <a:schemeClr val="accent3">
                    <a:lumMod val="75000"/>
                  </a:schemeClr>
                </a:solidFill>
              </a:rPr>
              <a:t>corect</a:t>
            </a:r>
            <a:r>
              <a:rPr lang="en-GB" b="1" dirty="0">
                <a:solidFill>
                  <a:schemeClr val="accent3">
                    <a:lumMod val="75000"/>
                  </a:schemeClr>
                </a:solidFill>
              </a:rPr>
              <a:t> </a:t>
            </a:r>
            <a:r>
              <a:rPr lang="en-GB" b="1" dirty="0" err="1">
                <a:solidFill>
                  <a:schemeClr val="accent3">
                    <a:lumMod val="75000"/>
                  </a:schemeClr>
                </a:solidFill>
              </a:rPr>
              <a:t>pe</a:t>
            </a:r>
            <a:r>
              <a:rPr lang="en-GB" b="1" dirty="0">
                <a:solidFill>
                  <a:schemeClr val="accent3">
                    <a:lumMod val="75000"/>
                  </a:schemeClr>
                </a:solidFill>
              </a:rPr>
              <a:t> </a:t>
            </a:r>
            <a:r>
              <a:rPr lang="en-GB" b="1" dirty="0" err="1">
                <a:solidFill>
                  <a:schemeClr val="accent3">
                    <a:lumMod val="75000"/>
                  </a:schemeClr>
                </a:solidFill>
              </a:rPr>
              <a:t>foaie</a:t>
            </a:r>
            <a:r>
              <a:rPr lang="en-GB" b="1" dirty="0">
                <a:solidFill>
                  <a:schemeClr val="accent3">
                    <a:lumMod val="75000"/>
                  </a:schemeClr>
                </a:solidFill>
              </a:rPr>
              <a:t> </a:t>
            </a:r>
            <a:r>
              <a:rPr lang="en-GB" b="1" dirty="0" err="1">
                <a:solidFill>
                  <a:schemeClr val="accent3">
                    <a:lumMod val="75000"/>
                  </a:schemeClr>
                </a:solidFill>
              </a:rPr>
              <a:t>cele</a:t>
            </a:r>
            <a:r>
              <a:rPr lang="en-GB" b="1" dirty="0">
                <a:solidFill>
                  <a:schemeClr val="accent3">
                    <a:lumMod val="75000"/>
                  </a:schemeClr>
                </a:solidFill>
              </a:rPr>
              <a:t> </a:t>
            </a:r>
            <a:r>
              <a:rPr lang="en-GB" b="1" dirty="0" err="1">
                <a:solidFill>
                  <a:schemeClr val="accent3">
                    <a:lumMod val="75000"/>
                  </a:schemeClr>
                </a:solidFill>
              </a:rPr>
              <a:t>mai</a:t>
            </a:r>
            <a:r>
              <a:rPr lang="en-GB" b="1" dirty="0">
                <a:solidFill>
                  <a:schemeClr val="accent3">
                    <a:lumMod val="75000"/>
                  </a:schemeClr>
                </a:solidFill>
              </a:rPr>
              <a:t> </a:t>
            </a:r>
            <a:r>
              <a:rPr lang="en-GB" b="1" dirty="0" err="1">
                <a:solidFill>
                  <a:schemeClr val="accent3">
                    <a:lumMod val="75000"/>
                  </a:schemeClr>
                </a:solidFill>
              </a:rPr>
              <a:t>multe</a:t>
            </a:r>
            <a:r>
              <a:rPr lang="en-GB" b="1" dirty="0">
                <a:solidFill>
                  <a:schemeClr val="accent3">
                    <a:lumMod val="75000"/>
                  </a:schemeClr>
                </a:solidFill>
              </a:rPr>
              <a:t> </a:t>
            </a:r>
            <a:r>
              <a:rPr lang="en-GB" b="1" dirty="0" err="1">
                <a:solidFill>
                  <a:schemeClr val="accent3">
                    <a:lumMod val="75000"/>
                  </a:schemeClr>
                </a:solidFill>
              </a:rPr>
              <a:t>obiecte</a:t>
            </a:r>
            <a:r>
              <a:rPr lang="en-GB" b="1" dirty="0">
                <a:solidFill>
                  <a:schemeClr val="accent3">
                    <a:lumMod val="75000"/>
                  </a:schemeClr>
                </a:solidFill>
              </a:rPr>
              <a:t> din </a:t>
            </a:r>
            <a:r>
              <a:rPr lang="en-GB" b="1" dirty="0" err="1">
                <a:solidFill>
                  <a:schemeClr val="accent3">
                    <a:lumMod val="75000"/>
                  </a:schemeClr>
                </a:solidFill>
              </a:rPr>
              <a:t>tavă</a:t>
            </a:r>
            <a:r>
              <a:rPr lang="en-GB" b="1" dirty="0">
                <a:solidFill>
                  <a:schemeClr val="accent3">
                    <a:lumMod val="75000"/>
                  </a:schemeClr>
                </a:solidFill>
              </a:rPr>
              <a:t>. </a:t>
            </a:r>
            <a:endParaRPr lang="en-US" b="1" dirty="0">
              <a:solidFill>
                <a:schemeClr val="accent3">
                  <a:lumMod val="75000"/>
                </a:schemeClr>
              </a:solidFill>
            </a:endParaRPr>
          </a:p>
          <a:p>
            <a:endParaRPr lang="en-US" dirty="0"/>
          </a:p>
        </p:txBody>
      </p:sp>
    </p:spTree>
    <p:extLst>
      <p:ext uri="{BB962C8B-B14F-4D97-AF65-F5344CB8AC3E}">
        <p14:creationId xmlns:p14="http://schemas.microsoft.com/office/powerpoint/2010/main" val="4056125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457200"/>
            <a:ext cx="11454493" cy="5078186"/>
          </a:xfrm>
        </p:spPr>
        <p:txBody>
          <a:bodyPr>
            <a:normAutofit fontScale="90000"/>
          </a:bodyPr>
          <a:lstStyle/>
          <a:p>
            <a:r>
              <a:rPr lang="en-US" dirty="0" smtClean="0">
                <a:effectLst>
                  <a:outerShdw blurRad="38100" dist="38100" dir="2700000" algn="tl">
                    <a:srgbClr val="000000"/>
                  </a:outerShdw>
                </a:effectLst>
              </a:rPr>
              <a:t>	</a:t>
            </a:r>
            <a:r>
              <a:rPr lang="ro-RO" dirty="0" smtClean="0">
                <a:effectLst>
                  <a:outerShdw blurRad="38100" dist="38100" dir="2700000" algn="tl">
                    <a:srgbClr val="000000"/>
                  </a:outerShdw>
                </a:effectLst>
              </a:rPr>
              <a:t/>
            </a:r>
            <a:br>
              <a:rPr lang="ro-RO" dirty="0" smtClean="0">
                <a:effectLst>
                  <a:outerShdw blurRad="38100" dist="38100" dir="2700000" algn="tl">
                    <a:srgbClr val="000000"/>
                  </a:outerShdw>
                </a:effectLst>
              </a:rPr>
            </a:br>
            <a:r>
              <a:rPr lang="ro-RO" dirty="0">
                <a:effectLst>
                  <a:outerShdw blurRad="38100" dist="38100" dir="2700000" algn="tl">
                    <a:srgbClr val="000000"/>
                  </a:outerShdw>
                </a:effectLst>
              </a:rPr>
              <a:t/>
            </a:r>
            <a:br>
              <a:rPr lang="ro-RO" dirty="0">
                <a:effectLst>
                  <a:outerShdw blurRad="38100" dist="38100" dir="2700000" algn="tl">
                    <a:srgbClr val="000000"/>
                  </a:outerShdw>
                </a:effectLst>
              </a:rPr>
            </a:br>
            <a:r>
              <a:rPr lang="ro-RO" dirty="0" smtClean="0">
                <a:effectLst>
                  <a:outerShdw blurRad="38100" dist="38100" dir="2700000" algn="tl">
                    <a:srgbClr val="000000"/>
                  </a:outerShdw>
                </a:effectLst>
              </a:rPr>
              <a:t/>
            </a:r>
            <a:br>
              <a:rPr lang="ro-RO" dirty="0" smtClean="0">
                <a:effectLst>
                  <a:outerShdw blurRad="38100" dist="38100" dir="2700000" algn="tl">
                    <a:srgbClr val="000000"/>
                  </a:outerShdw>
                </a:effectLst>
              </a:rPr>
            </a:br>
            <a:r>
              <a:rPr lang="ro-RO" dirty="0">
                <a:effectLst>
                  <a:outerShdw blurRad="38100" dist="38100" dir="2700000" algn="tl">
                    <a:srgbClr val="000000"/>
                  </a:outerShdw>
                </a:effectLst>
              </a:rPr>
              <a:t/>
            </a:r>
            <a:br>
              <a:rPr lang="ro-RO" dirty="0">
                <a:effectLst>
                  <a:outerShdw blurRad="38100" dist="38100" dir="2700000" algn="tl">
                    <a:srgbClr val="000000"/>
                  </a:outerShdw>
                </a:effectLst>
              </a:rPr>
            </a:br>
            <a:r>
              <a:rPr lang="ro-RO" dirty="0" smtClean="0">
                <a:effectLst>
                  <a:outerShdw blurRad="38100" dist="38100" dir="2700000" algn="tl">
                    <a:srgbClr val="000000"/>
                  </a:outerShdw>
                </a:effectLst>
              </a:rPr>
              <a:t>                                    </a:t>
            </a:r>
            <a:r>
              <a:rPr lang="ro-RO" dirty="0" smtClean="0">
                <a:solidFill>
                  <a:srgbClr val="0070C0"/>
                </a:solidFill>
                <a:effectLst>
                  <a:outerShdw blurRad="38100" dist="38100" dir="2700000" algn="tl">
                    <a:srgbClr val="000000"/>
                  </a:outerShdw>
                </a:effectLst>
              </a:rPr>
              <a:t>JOC ȘI TERAPIE</a:t>
            </a:r>
            <a:br>
              <a:rPr lang="ro-RO" dirty="0" smtClean="0">
                <a:solidFill>
                  <a:srgbClr val="0070C0"/>
                </a:solidFill>
                <a:effectLst>
                  <a:outerShdw blurRad="38100" dist="38100" dir="2700000" algn="tl">
                    <a:srgbClr val="000000"/>
                  </a:outerShdw>
                </a:effectLst>
              </a:rPr>
            </a:br>
            <a:r>
              <a:rPr lang="ro-RO" dirty="0" smtClean="0">
                <a:solidFill>
                  <a:srgbClr val="0070C0"/>
                </a:solidFill>
                <a:effectLst>
                  <a:outerShdw blurRad="38100" dist="38100" dir="2700000" algn="tl">
                    <a:srgbClr val="000000"/>
                  </a:outerShdw>
                </a:effectLst>
              </a:rPr>
              <a:t>                                                      </a:t>
            </a:r>
            <a:r>
              <a:rPr lang="ro-RO" sz="2700" dirty="0" smtClean="0">
                <a:effectLst>
                  <a:outerShdw blurRad="38100" dist="38100" dir="2700000" algn="tl">
                    <a:srgbClr val="000000"/>
                  </a:outerShdw>
                </a:effectLst>
              </a:rPr>
              <a:t>Prof.Mutaffof Melania</a:t>
            </a:r>
            <a:br>
              <a:rPr lang="ro-RO" sz="2700" dirty="0" smtClean="0">
                <a:effectLst>
                  <a:outerShdw blurRad="38100" dist="38100" dir="2700000" algn="tl">
                    <a:srgbClr val="000000"/>
                  </a:outerShdw>
                </a:effectLst>
              </a:rPr>
            </a:br>
            <a:r>
              <a:rPr lang="ro-RO" sz="2700" dirty="0">
                <a:effectLst>
                  <a:outerShdw blurRad="38100" dist="38100" dir="2700000" algn="tl">
                    <a:srgbClr val="000000"/>
                  </a:outerShdw>
                </a:effectLst>
              </a:rPr>
              <a:t> </a:t>
            </a:r>
            <a:r>
              <a:rPr lang="ro-RO" sz="2700" dirty="0" smtClean="0">
                <a:effectLst>
                  <a:outerShdw blurRad="38100" dist="38100" dir="2700000" algn="tl">
                    <a:srgbClr val="000000"/>
                  </a:outerShdw>
                </a:effectLst>
              </a:rPr>
              <a:t>                                                                      Prof.logoped Mihalca Bianca</a:t>
            </a:r>
            <a:br>
              <a:rPr lang="ro-RO" sz="2700" dirty="0" smtClean="0">
                <a:effectLst>
                  <a:outerShdw blurRad="38100" dist="38100" dir="2700000" algn="tl">
                    <a:srgbClr val="000000"/>
                  </a:outerShdw>
                </a:effectLst>
              </a:rPr>
            </a:br>
            <a:r>
              <a:rPr lang="ro-RO" sz="2700" dirty="0" smtClean="0">
                <a:effectLst>
                  <a:outerShdw blurRad="38100" dist="38100" dir="2700000" algn="tl">
                    <a:srgbClr val="000000"/>
                  </a:outerShdw>
                </a:effectLst>
              </a:rPr>
              <a:t>	</a:t>
            </a:r>
            <a:r>
              <a:rPr lang="ro-RO" sz="3100" dirty="0" smtClean="0">
                <a:solidFill>
                  <a:srgbClr val="FF0000"/>
                </a:solidFill>
                <a:effectLst>
                  <a:outerShdw blurRad="38100" dist="38100" dir="2700000" algn="tl">
                    <a:srgbClr val="000000"/>
                  </a:outerShdw>
                </a:effectLst>
              </a:rPr>
              <a:t>Terapia </a:t>
            </a:r>
            <a:r>
              <a:rPr lang="ro-RO" sz="3100" dirty="0">
                <a:solidFill>
                  <a:srgbClr val="FF0000"/>
                </a:solidFill>
                <a:effectLst>
                  <a:outerShdw blurRad="38100" dist="38100" dir="2700000" algn="tl">
                    <a:srgbClr val="000000"/>
                  </a:outerShdw>
                </a:effectLst>
              </a:rPr>
              <a:t>prin joc se adresează copiilor cu nevoi speciale. Jocul le permite specialiştilor să ajungă la executarea de către copil a anumitor </a:t>
            </a:r>
            <a:r>
              <a:rPr lang="ro-RO" sz="3100" i="1" dirty="0">
                <a:solidFill>
                  <a:srgbClr val="FF0000"/>
                </a:solidFill>
                <a:effectLst>
                  <a:outerShdw blurRad="38100" dist="38100" dir="2700000" algn="tl">
                    <a:srgbClr val="000000"/>
                  </a:outerShdw>
                </a:effectLst>
              </a:rPr>
              <a:t>acte motrice,cognitive.</a:t>
            </a:r>
            <a:r>
              <a:rPr lang="ro-RO" sz="3100" dirty="0">
                <a:solidFill>
                  <a:srgbClr val="FF0000"/>
                </a:solidFill>
                <a:effectLst>
                  <a:outerShdw blurRad="38100" dist="38100" dir="2700000" algn="tl">
                    <a:srgbClr val="000000"/>
                  </a:outerShdw>
                </a:effectLst>
              </a:rPr>
              <a:t> În timpul jocului regulile se pot modifica în funcţie de  necesităţile terapeutului.</a:t>
            </a:r>
            <a:br>
              <a:rPr lang="ro-RO" sz="3100" dirty="0">
                <a:solidFill>
                  <a:srgbClr val="FF0000"/>
                </a:solidFill>
                <a:effectLst>
                  <a:outerShdw blurRad="38100" dist="38100" dir="2700000" algn="tl">
                    <a:srgbClr val="000000"/>
                  </a:outerShdw>
                </a:effectLst>
              </a:rPr>
            </a:br>
            <a:r>
              <a:rPr lang="ro-RO" sz="3100" dirty="0">
                <a:solidFill>
                  <a:srgbClr val="FF0000"/>
                </a:solidFill>
                <a:effectLst>
                  <a:outerShdw blurRad="38100" dist="38100" dir="2700000" algn="tl">
                    <a:srgbClr val="000000"/>
                  </a:outerShdw>
                </a:effectLst>
              </a:rPr>
              <a:t>	 Terapia prin joc asigură copilului  securitate, alături de stimularea necesară recuperării deficienţei</a:t>
            </a:r>
            <a:r>
              <a:rPr lang="ro-RO" sz="3100" dirty="0" smtClean="0">
                <a:solidFill>
                  <a:srgbClr val="FF0000"/>
                </a:solidFill>
                <a:effectLst>
                  <a:outerShdw blurRad="38100" dist="38100" dir="2700000" algn="tl">
                    <a:srgbClr val="000000"/>
                  </a:outerShdw>
                </a:effectLst>
              </a:rPr>
              <a:t>.</a:t>
            </a:r>
            <a:r>
              <a:rPr lang="en-US" sz="3100" dirty="0" smtClean="0">
                <a:solidFill>
                  <a:srgbClr val="FF0000"/>
                </a:solidFill>
                <a:effectLst>
                  <a:outerShdw blurRad="38100" dist="38100" dir="2700000" algn="tl">
                    <a:srgbClr val="000000"/>
                  </a:outerShdw>
                </a:effectLst>
              </a:rPr>
              <a:t/>
            </a:r>
            <a:br>
              <a:rPr lang="en-US" sz="3100" dirty="0" smtClean="0">
                <a:solidFill>
                  <a:srgbClr val="FF0000"/>
                </a:solidFill>
                <a:effectLst>
                  <a:outerShdw blurRad="38100" dist="38100" dir="2700000" algn="tl">
                    <a:srgbClr val="000000"/>
                  </a:outerShdw>
                </a:effectLst>
              </a:rPr>
            </a:br>
            <a:r>
              <a:rPr lang="ro-RO" sz="3100" dirty="0">
                <a:solidFill>
                  <a:srgbClr val="FF0000"/>
                </a:solidFill>
                <a:effectLst>
                  <a:outerShdw blurRad="38100" dist="38100" dir="2700000" algn="tl">
                    <a:srgbClr val="000000"/>
                  </a:outerShdw>
                </a:effectLst>
              </a:rPr>
              <a:t>Copilul cu probleme de motricitate, cu deficienţe nu trebuie exclus de la jocurile caracteristice copiilor sănătoşi, ei se integrează  în grupul de joacă, deşi suportă greu agitaţia din jurul lor. </a:t>
            </a:r>
            <a:r>
              <a:rPr lang="en-US" sz="3100" dirty="0">
                <a:solidFill>
                  <a:srgbClr val="FF0000"/>
                </a:solidFill>
              </a:rPr>
              <a:t/>
            </a:r>
            <a:br>
              <a:rPr lang="en-US" sz="3100" dirty="0">
                <a:solidFill>
                  <a:srgbClr val="FF0000"/>
                </a:solidFill>
              </a:rPr>
            </a:br>
            <a:r>
              <a:rPr lang="en-US" sz="3100" dirty="0"/>
              <a:t/>
            </a:r>
            <a:br>
              <a:rPr lang="en-US" sz="3100" dirty="0"/>
            </a:br>
            <a:endParaRPr lang="en-US" sz="3100" dirty="0"/>
          </a:p>
        </p:txBody>
      </p:sp>
      <p:pic>
        <p:nvPicPr>
          <p:cNvPr id="3" name="Picture 2" descr="Este posibil ca imaginea sÄ conÅ£inÄ: 2 persoane, oameni stÃ¢nd jos, masÄ Åi interi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951" y="4669667"/>
            <a:ext cx="2815426" cy="2188333"/>
          </a:xfrm>
          <a:prstGeom prst="rect">
            <a:avLst/>
          </a:prstGeom>
          <a:noFill/>
          <a:ln>
            <a:noFill/>
          </a:ln>
        </p:spPr>
      </p:pic>
    </p:spTree>
    <p:extLst>
      <p:ext uri="{BB962C8B-B14F-4D97-AF65-F5344CB8AC3E}">
        <p14:creationId xmlns:p14="http://schemas.microsoft.com/office/powerpoint/2010/main" val="3143322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9" y="898072"/>
            <a:ext cx="10254344" cy="3910691"/>
          </a:xfrm>
        </p:spPr>
        <p:txBody>
          <a:bodyPr>
            <a:normAutofit/>
          </a:bodyPr>
          <a:lstStyle/>
          <a:p>
            <a:r>
              <a:rPr lang="en-US" sz="3200" dirty="0" smtClean="0">
                <a:solidFill>
                  <a:srgbClr val="0070C0"/>
                </a:solidFill>
                <a:effectLst>
                  <a:outerShdw blurRad="38100" dist="38100" dir="2700000" algn="tl">
                    <a:srgbClr val="000000"/>
                  </a:outerShdw>
                </a:effectLst>
              </a:rPr>
              <a:t>       </a:t>
            </a:r>
            <a:endParaRPr lang="en-US" sz="3200" dirty="0">
              <a:solidFill>
                <a:srgbClr val="00B050"/>
              </a:solidFill>
            </a:endParaRPr>
          </a:p>
        </p:txBody>
      </p:sp>
      <p:sp>
        <p:nvSpPr>
          <p:cNvPr id="3" name="Rectangle 2"/>
          <p:cNvSpPr/>
          <p:nvPr/>
        </p:nvSpPr>
        <p:spPr>
          <a:xfrm>
            <a:off x="3048000" y="2828836"/>
            <a:ext cx="6096000" cy="369332"/>
          </a:xfrm>
          <a:prstGeom prst="rect">
            <a:avLst/>
          </a:prstGeom>
        </p:spPr>
        <p:txBody>
          <a:bodyPr>
            <a:spAutoFit/>
          </a:bodyPr>
          <a:lstStyle/>
          <a:p>
            <a:endParaRPr lang="en-US" dirty="0"/>
          </a:p>
        </p:txBody>
      </p:sp>
      <p:sp>
        <p:nvSpPr>
          <p:cNvPr id="4" name="Rectangle 3"/>
          <p:cNvSpPr/>
          <p:nvPr/>
        </p:nvSpPr>
        <p:spPr>
          <a:xfrm>
            <a:off x="1714499" y="473529"/>
            <a:ext cx="9486901" cy="4594656"/>
          </a:xfrm>
          <a:prstGeom prst="rect">
            <a:avLst/>
          </a:prstGeom>
        </p:spPr>
        <p:txBody>
          <a:bodyPr wrap="square">
            <a:spAutoFit/>
          </a:bodyPr>
          <a:lstStyle/>
          <a:p>
            <a:pPr>
              <a:lnSpc>
                <a:spcPct val="107000"/>
              </a:lnSpc>
              <a:spcAft>
                <a:spcPts val="800"/>
              </a:spcAft>
            </a:pPr>
            <a:r>
              <a:rPr lang="ro-RO" sz="3200"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800"/>
              </a:spcAft>
            </a:pPr>
            <a:r>
              <a:rPr lang="ro-RO" sz="32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ro-RO" sz="3200"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                                      Jocul în familie</a:t>
            </a:r>
          </a:p>
          <a:p>
            <a:pPr>
              <a:lnSpc>
                <a:spcPct val="107000"/>
              </a:lnSpc>
              <a:spcAft>
                <a:spcPts val="800"/>
              </a:spcAft>
            </a:pPr>
            <a:r>
              <a:rPr lang="ro-RO" sz="1600" dirty="0" smtClean="0">
                <a:solidFill>
                  <a:srgbClr val="1A1A1A"/>
                </a:solidFill>
                <a:latin typeface="Georgia" panose="02040502050405020303" pitchFamily="18" charset="0"/>
                <a:ea typeface="Calibri" panose="020F0502020204030204" pitchFamily="34" charset="0"/>
                <a:cs typeface="Times New Roman" panose="02020603050405020304" pitchFamily="18" charset="0"/>
              </a:rPr>
              <a:t>                                                                                                                                         </a:t>
            </a:r>
            <a:r>
              <a:rPr lang="ro-RO" sz="1600" dirty="0" smtClean="0">
                <a:solidFill>
                  <a:srgbClr val="00B050"/>
                </a:solidFill>
                <a:latin typeface="Georgia" panose="02040502050405020303" pitchFamily="18" charset="0"/>
                <a:ea typeface="Calibri" panose="020F0502020204030204" pitchFamily="34" charset="0"/>
                <a:cs typeface="Times New Roman" panose="02020603050405020304" pitchFamily="18" charset="0"/>
              </a:rPr>
              <a:t>Prof.Recalo Lidia</a:t>
            </a:r>
          </a:p>
          <a:p>
            <a:pPr>
              <a:lnSpc>
                <a:spcPct val="107000"/>
              </a:lnSpc>
              <a:spcAft>
                <a:spcPts val="800"/>
              </a:spcAft>
            </a:pPr>
            <a:r>
              <a:rPr lang="en-US" sz="2000" dirty="0" err="1"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Odata</a:t>
            </a:r>
            <a:r>
              <a:rPr lang="en-US" sz="2000"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cu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dezvoltarea</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personalitatii</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jocurile</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mai</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au un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rol</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foarte</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important: </a:t>
            </a:r>
            <a:r>
              <a:rPr lang="en-US" sz="2000" dirty="0" err="1">
                <a:solidFill>
                  <a:srgbClr val="FF0000"/>
                </a:solidFill>
                <a:latin typeface="Georgia" panose="02040502050405020303" pitchFamily="18" charset="0"/>
                <a:ea typeface="Calibri" panose="020F0502020204030204" pitchFamily="34" charset="0"/>
                <a:cs typeface="Times New Roman" panose="02020603050405020304" pitchFamily="18" charset="0"/>
              </a:rPr>
              <a:t>apropie</a:t>
            </a:r>
            <a:r>
              <a:rPr lang="en-US" sz="20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000" dirty="0" err="1"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familia</a:t>
            </a:r>
            <a:r>
              <a:rPr lang="ro-RO" sz="2000"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2100"/>
              </a:spcAft>
            </a:pPr>
            <a:r>
              <a:rPr lang="ro-RO" sz="2000" dirty="0">
                <a:solidFill>
                  <a:srgbClr val="00B050"/>
                </a:solidFill>
                <a:latin typeface="Georgia" panose="02040502050405020303" pitchFamily="18" charset="0"/>
                <a:ea typeface="Times New Roman" panose="02020603050405020304" pitchFamily="18" charset="0"/>
              </a:rPr>
              <a:t>Copiii </a:t>
            </a:r>
            <a:r>
              <a:rPr lang="ro-RO" sz="2000" dirty="0" smtClean="0">
                <a:solidFill>
                  <a:srgbClr val="00B050"/>
                </a:solidFill>
                <a:latin typeface="Georgia" panose="02040502050405020303" pitchFamily="18" charset="0"/>
                <a:ea typeface="Times New Roman" panose="02020603050405020304" pitchFamily="18" charset="0"/>
              </a:rPr>
              <a:t>învață </a:t>
            </a:r>
            <a:r>
              <a:rPr lang="ro-RO" sz="2000" dirty="0">
                <a:solidFill>
                  <a:srgbClr val="00B050"/>
                </a:solidFill>
                <a:latin typeface="Georgia" panose="02040502050405020303" pitchFamily="18" charset="0"/>
                <a:ea typeface="Times New Roman" panose="02020603050405020304" pitchFamily="18" charset="0"/>
              </a:rPr>
              <a:t>cel mai bine atunci </a:t>
            </a:r>
            <a:r>
              <a:rPr lang="ro-RO" sz="2000" dirty="0" smtClean="0">
                <a:solidFill>
                  <a:srgbClr val="00B050"/>
                </a:solidFill>
                <a:latin typeface="Georgia" panose="02040502050405020303" pitchFamily="18" charset="0"/>
                <a:ea typeface="Times New Roman" panose="02020603050405020304" pitchFamily="18" charset="0"/>
              </a:rPr>
              <a:t>când </a:t>
            </a:r>
            <a:r>
              <a:rPr lang="ro-RO" sz="2000" dirty="0">
                <a:solidFill>
                  <a:srgbClr val="00B050"/>
                </a:solidFill>
                <a:latin typeface="Georgia" panose="02040502050405020303" pitchFamily="18" charset="0"/>
                <a:ea typeface="Times New Roman" panose="02020603050405020304" pitchFamily="18" charset="0"/>
              </a:rPr>
              <a:t>sunt î</a:t>
            </a:r>
            <a:r>
              <a:rPr lang="ro-RO" sz="2000" dirty="0" smtClean="0">
                <a:solidFill>
                  <a:srgbClr val="00B050"/>
                </a:solidFill>
                <a:latin typeface="Georgia" panose="02040502050405020303" pitchFamily="18" charset="0"/>
                <a:ea typeface="Times New Roman" panose="02020603050405020304" pitchFamily="18" charset="0"/>
              </a:rPr>
              <a:t>ntr-o relație </a:t>
            </a:r>
            <a:r>
              <a:rPr lang="ro-RO" sz="2000" dirty="0">
                <a:solidFill>
                  <a:srgbClr val="00B050"/>
                </a:solidFill>
                <a:latin typeface="Georgia" panose="02040502050405020303" pitchFamily="18" charset="0"/>
                <a:ea typeface="Times New Roman" panose="02020603050405020304" pitchFamily="18" charset="0"/>
              </a:rPr>
              <a:t>de familie </a:t>
            </a:r>
            <a:r>
              <a:rPr lang="ro-RO" sz="2000" dirty="0" smtClean="0">
                <a:solidFill>
                  <a:srgbClr val="00B050"/>
                </a:solidFill>
                <a:latin typeface="Georgia" panose="02040502050405020303" pitchFamily="18" charset="0"/>
                <a:ea typeface="Times New Roman" panose="02020603050405020304" pitchFamily="18" charset="0"/>
              </a:rPr>
              <a:t>strânsă, </a:t>
            </a:r>
            <a:r>
              <a:rPr lang="ro-RO" sz="2000" dirty="0">
                <a:solidFill>
                  <a:srgbClr val="00B050"/>
                </a:solidFill>
                <a:latin typeface="Georgia" panose="02040502050405020303" pitchFamily="18" charset="0"/>
                <a:ea typeface="Times New Roman" panose="02020603050405020304" pitchFamily="18" charset="0"/>
              </a:rPr>
              <a:t>unde </a:t>
            </a:r>
            <a:r>
              <a:rPr lang="ro-RO" sz="2000" dirty="0" smtClean="0">
                <a:solidFill>
                  <a:srgbClr val="00B050"/>
                </a:solidFill>
                <a:latin typeface="Georgia" panose="02040502050405020303" pitchFamily="18" charset="0"/>
                <a:ea typeface="Times New Roman" panose="02020603050405020304" pitchFamily="18" charset="0"/>
              </a:rPr>
              <a:t>toți </a:t>
            </a:r>
            <a:r>
              <a:rPr lang="ro-RO" sz="2000" dirty="0">
                <a:solidFill>
                  <a:srgbClr val="00B050"/>
                </a:solidFill>
                <a:latin typeface="Georgia" panose="02040502050405020303" pitchFamily="18" charset="0"/>
                <a:ea typeface="Times New Roman" panose="02020603050405020304" pitchFamily="18" charset="0"/>
              </a:rPr>
              <a:t>sunt ș</a:t>
            </a:r>
            <a:r>
              <a:rPr lang="ro-RO" sz="2000" dirty="0" smtClean="0">
                <a:solidFill>
                  <a:srgbClr val="00B050"/>
                </a:solidFill>
                <a:latin typeface="Georgia" panose="02040502050405020303" pitchFamily="18" charset="0"/>
                <a:ea typeface="Times New Roman" panose="02020603050405020304" pitchFamily="18" charset="0"/>
              </a:rPr>
              <a:t>i gândesc </a:t>
            </a:r>
            <a:r>
              <a:rPr lang="ro-RO" sz="2000" dirty="0">
                <a:solidFill>
                  <a:srgbClr val="00B050"/>
                </a:solidFill>
                <a:latin typeface="Georgia" panose="02040502050405020303" pitchFamily="18" charset="0"/>
                <a:ea typeface="Times New Roman" panose="02020603050405020304" pitchFamily="18" charset="0"/>
              </a:rPr>
              <a:t>„pe </a:t>
            </a:r>
            <a:r>
              <a:rPr lang="ro-RO" sz="2000" dirty="0" smtClean="0">
                <a:solidFill>
                  <a:srgbClr val="00B050"/>
                </a:solidFill>
                <a:latin typeface="Georgia" panose="02040502050405020303" pitchFamily="18" charset="0"/>
                <a:ea typeface="Times New Roman" panose="02020603050405020304" pitchFamily="18" charset="0"/>
              </a:rPr>
              <a:t>aceeași </a:t>
            </a:r>
            <a:r>
              <a:rPr lang="ro-RO" sz="2000" dirty="0">
                <a:solidFill>
                  <a:srgbClr val="00B050"/>
                </a:solidFill>
                <a:latin typeface="Georgia" panose="02040502050405020303" pitchFamily="18" charset="0"/>
                <a:ea typeface="Times New Roman" panose="02020603050405020304" pitchFamily="18" charset="0"/>
              </a:rPr>
              <a:t>lungime de unda”. Asta </a:t>
            </a:r>
            <a:r>
              <a:rPr lang="ro-RO" sz="2000" dirty="0" smtClean="0">
                <a:solidFill>
                  <a:srgbClr val="00B050"/>
                </a:solidFill>
                <a:latin typeface="Georgia" panose="02040502050405020303" pitchFamily="18" charset="0"/>
                <a:ea typeface="Times New Roman" panose="02020603050405020304" pitchFamily="18" charset="0"/>
              </a:rPr>
              <a:t>înseamnă că, </a:t>
            </a:r>
            <a:r>
              <a:rPr lang="ro-RO" sz="2000" dirty="0">
                <a:solidFill>
                  <a:srgbClr val="00B050"/>
                </a:solidFill>
                <a:latin typeface="Georgia" panose="02040502050405020303" pitchFamily="18" charset="0"/>
                <a:ea typeface="Times New Roman" panose="02020603050405020304" pitchFamily="18" charset="0"/>
              </a:rPr>
              <a:t>pentru cei mici, jocul este cea mai </a:t>
            </a:r>
            <a:r>
              <a:rPr lang="ro-RO" sz="2000" dirty="0" smtClean="0">
                <a:solidFill>
                  <a:srgbClr val="00B050"/>
                </a:solidFill>
                <a:latin typeface="Georgia" panose="02040502050405020303" pitchFamily="18" charset="0"/>
                <a:ea typeface="Times New Roman" panose="02020603050405020304" pitchFamily="18" charset="0"/>
              </a:rPr>
              <a:t>bună </a:t>
            </a:r>
            <a:r>
              <a:rPr lang="ro-RO" sz="2000" dirty="0">
                <a:solidFill>
                  <a:srgbClr val="00B050"/>
                </a:solidFill>
                <a:latin typeface="Georgia" panose="02040502050405020303" pitchFamily="18" charset="0"/>
                <a:ea typeface="Times New Roman" panose="02020603050405020304" pitchFamily="18" charset="0"/>
              </a:rPr>
              <a:t>cale pentru a </a:t>
            </a:r>
            <a:r>
              <a:rPr lang="ro-RO" sz="2000" dirty="0" smtClean="0">
                <a:solidFill>
                  <a:srgbClr val="00B050"/>
                </a:solidFill>
                <a:latin typeface="Georgia" panose="02040502050405020303" pitchFamily="18" charset="0"/>
                <a:ea typeface="Times New Roman" panose="02020603050405020304" pitchFamily="18" charset="0"/>
              </a:rPr>
              <a:t>învăța</a:t>
            </a:r>
            <a:r>
              <a:rPr lang="ro-RO" sz="2000" dirty="0">
                <a:solidFill>
                  <a:srgbClr val="00B050"/>
                </a:solidFill>
                <a:latin typeface="Georgia" panose="02040502050405020303" pitchFamily="18" charset="0"/>
                <a:ea typeface="Times New Roman" panose="02020603050405020304" pitchFamily="18" charset="0"/>
              </a:rPr>
              <a:t>.</a:t>
            </a:r>
            <a:endParaRPr lang="en-US" sz="2000" dirty="0">
              <a:solidFill>
                <a:srgbClr val="00B050"/>
              </a:solidFill>
              <a:latin typeface="Times New Roman" panose="02020603050405020304" pitchFamily="18" charset="0"/>
              <a:ea typeface="Times New Roman" panose="02020603050405020304" pitchFamily="18" charset="0"/>
            </a:endParaRPr>
          </a:p>
          <a:p>
            <a:pPr>
              <a:spcAft>
                <a:spcPts val="2100"/>
              </a:spcAft>
            </a:pPr>
            <a:r>
              <a:rPr lang="ro-RO" sz="2000" dirty="0">
                <a:solidFill>
                  <a:srgbClr val="0070C0"/>
                </a:solidFill>
                <a:latin typeface="Georgia" panose="02040502050405020303" pitchFamily="18" charset="0"/>
                <a:ea typeface="Times New Roman" panose="02020603050405020304" pitchFamily="18" charset="0"/>
              </a:rPr>
              <a:t>Am </a:t>
            </a:r>
            <a:r>
              <a:rPr lang="ro-RO" sz="2000" dirty="0" smtClean="0">
                <a:solidFill>
                  <a:srgbClr val="0070C0"/>
                </a:solidFill>
                <a:latin typeface="Georgia" panose="02040502050405020303" pitchFamily="18" charset="0"/>
                <a:ea typeface="Times New Roman" panose="02020603050405020304" pitchFamily="18" charset="0"/>
              </a:rPr>
              <a:t>văzut </a:t>
            </a:r>
            <a:r>
              <a:rPr lang="ro-RO" sz="2000" dirty="0">
                <a:solidFill>
                  <a:srgbClr val="0070C0"/>
                </a:solidFill>
                <a:latin typeface="Georgia" panose="02040502050405020303" pitchFamily="18" charset="0"/>
                <a:ea typeface="Times New Roman" panose="02020603050405020304" pitchFamily="18" charset="0"/>
              </a:rPr>
              <a:t>cu </a:t>
            </a:r>
            <a:r>
              <a:rPr lang="ro-RO" sz="2000" dirty="0" smtClean="0">
                <a:solidFill>
                  <a:srgbClr val="0070C0"/>
                </a:solidFill>
                <a:latin typeface="Georgia" panose="02040502050405020303" pitchFamily="18" charset="0"/>
                <a:ea typeface="Times New Roman" panose="02020603050405020304" pitchFamily="18" charset="0"/>
              </a:rPr>
              <a:t>toții </a:t>
            </a:r>
            <a:r>
              <a:rPr lang="ro-RO" sz="2000" dirty="0">
                <a:solidFill>
                  <a:srgbClr val="0070C0"/>
                </a:solidFill>
                <a:latin typeface="Georgia" panose="02040502050405020303" pitchFamily="18" charset="0"/>
                <a:ea typeface="Times New Roman" panose="02020603050405020304" pitchFamily="18" charset="0"/>
              </a:rPr>
              <a:t>modul î</a:t>
            </a:r>
            <a:r>
              <a:rPr lang="ro-RO" sz="2000" dirty="0" smtClean="0">
                <a:solidFill>
                  <a:srgbClr val="0070C0"/>
                </a:solidFill>
                <a:latin typeface="Georgia" panose="02040502050405020303" pitchFamily="18" charset="0"/>
                <a:ea typeface="Times New Roman" panose="02020603050405020304" pitchFamily="18" charset="0"/>
              </a:rPr>
              <a:t>n </a:t>
            </a:r>
            <a:r>
              <a:rPr lang="ro-RO" sz="2000" dirty="0">
                <a:solidFill>
                  <a:srgbClr val="0070C0"/>
                </a:solidFill>
                <a:latin typeface="Georgia" panose="02040502050405020303" pitchFamily="18" charset="0"/>
                <a:ea typeface="Times New Roman" panose="02020603050405020304" pitchFamily="18" charset="0"/>
              </a:rPr>
              <a:t>care copiii se vor </a:t>
            </a:r>
            <a:r>
              <a:rPr lang="ro-RO" sz="2000" dirty="0" smtClean="0">
                <a:solidFill>
                  <a:srgbClr val="0070C0"/>
                </a:solidFill>
                <a:latin typeface="Georgia" panose="02040502050405020303" pitchFamily="18" charset="0"/>
                <a:ea typeface="Times New Roman" panose="02020603050405020304" pitchFamily="18" charset="0"/>
              </a:rPr>
              <a:t>„închide</a:t>
            </a:r>
            <a:r>
              <a:rPr lang="ro-RO" sz="2000" dirty="0">
                <a:solidFill>
                  <a:srgbClr val="0070C0"/>
                </a:solidFill>
                <a:latin typeface="Georgia" panose="02040502050405020303" pitchFamily="18" charset="0"/>
                <a:ea typeface="Times New Roman" panose="02020603050405020304" pitchFamily="18" charset="0"/>
              </a:rPr>
              <a:t>” </a:t>
            </a:r>
            <a:r>
              <a:rPr lang="ro-RO" sz="2000" dirty="0" smtClean="0">
                <a:solidFill>
                  <a:srgbClr val="0070C0"/>
                </a:solidFill>
                <a:latin typeface="Georgia" panose="02040502050405020303" pitchFamily="18" charset="0"/>
                <a:ea typeface="Times New Roman" panose="02020603050405020304" pitchFamily="18" charset="0"/>
              </a:rPr>
              <a:t>când </a:t>
            </a:r>
            <a:r>
              <a:rPr lang="ro-RO" sz="2000" dirty="0">
                <a:solidFill>
                  <a:srgbClr val="0070C0"/>
                </a:solidFill>
                <a:latin typeface="Georgia" panose="02040502050405020303" pitchFamily="18" charset="0"/>
                <a:ea typeface="Times New Roman" panose="02020603050405020304" pitchFamily="18" charset="0"/>
              </a:rPr>
              <a:t>le </a:t>
            </a:r>
            <a:r>
              <a:rPr lang="ro-RO" sz="2000" dirty="0" smtClean="0">
                <a:solidFill>
                  <a:srgbClr val="0070C0"/>
                </a:solidFill>
                <a:latin typeface="Georgia" panose="02040502050405020303" pitchFamily="18" charset="0"/>
                <a:ea typeface="Times New Roman" panose="02020603050405020304" pitchFamily="18" charset="0"/>
              </a:rPr>
              <a:t>ținem </a:t>
            </a:r>
            <a:r>
              <a:rPr lang="ro-RO" sz="2000" dirty="0">
                <a:solidFill>
                  <a:srgbClr val="0070C0"/>
                </a:solidFill>
                <a:latin typeface="Georgia" panose="02040502050405020303" pitchFamily="18" charset="0"/>
                <a:ea typeface="Times New Roman" panose="02020603050405020304" pitchFamily="18" charset="0"/>
              </a:rPr>
              <a:t>prelegeri ș</a:t>
            </a:r>
            <a:r>
              <a:rPr lang="ro-RO" sz="2000" dirty="0" smtClean="0">
                <a:solidFill>
                  <a:srgbClr val="0070C0"/>
                </a:solidFill>
                <a:latin typeface="Georgia" panose="02040502050405020303" pitchFamily="18" charset="0"/>
                <a:ea typeface="Times New Roman" panose="02020603050405020304" pitchFamily="18" charset="0"/>
              </a:rPr>
              <a:t>i </a:t>
            </a:r>
            <a:r>
              <a:rPr lang="ro-RO" sz="2000" dirty="0">
                <a:solidFill>
                  <a:srgbClr val="0070C0"/>
                </a:solidFill>
                <a:latin typeface="Georgia" panose="02040502050405020303" pitchFamily="18" charset="0"/>
                <a:ea typeface="Times New Roman" panose="02020603050405020304" pitchFamily="18" charset="0"/>
              </a:rPr>
              <a:t>î</a:t>
            </a:r>
            <a:r>
              <a:rPr lang="ro-RO" sz="2000" dirty="0" smtClean="0">
                <a:solidFill>
                  <a:srgbClr val="0070C0"/>
                </a:solidFill>
                <a:latin typeface="Georgia" panose="02040502050405020303" pitchFamily="18" charset="0"/>
                <a:ea typeface="Times New Roman" panose="02020603050405020304" pitchFamily="18" charset="0"/>
              </a:rPr>
              <a:t>i certăm</a:t>
            </a:r>
            <a:r>
              <a:rPr lang="ro-RO" sz="2000" dirty="0">
                <a:solidFill>
                  <a:srgbClr val="0070C0"/>
                </a:solidFill>
                <a:latin typeface="Georgia" panose="02040502050405020303" pitchFamily="18" charset="0"/>
                <a:ea typeface="Times New Roman" panose="02020603050405020304" pitchFamily="18" charset="0"/>
              </a:rPr>
              <a:t>. Pe de alta parte, atunci </a:t>
            </a:r>
            <a:r>
              <a:rPr lang="ro-RO" sz="2000" dirty="0" smtClean="0">
                <a:solidFill>
                  <a:srgbClr val="0070C0"/>
                </a:solidFill>
                <a:latin typeface="Georgia" panose="02040502050405020303" pitchFamily="18" charset="0"/>
                <a:ea typeface="Times New Roman" panose="02020603050405020304" pitchFamily="18" charset="0"/>
              </a:rPr>
              <a:t>când </a:t>
            </a:r>
            <a:r>
              <a:rPr lang="ro-RO" sz="2000" dirty="0">
                <a:solidFill>
                  <a:srgbClr val="0070C0"/>
                </a:solidFill>
                <a:latin typeface="Georgia" panose="02040502050405020303" pitchFamily="18" charset="0"/>
                <a:ea typeface="Times New Roman" panose="02020603050405020304" pitchFamily="18" charset="0"/>
              </a:rPr>
              <a:t>le </a:t>
            </a:r>
            <a:r>
              <a:rPr lang="ro-RO" sz="2000" dirty="0" smtClean="0">
                <a:solidFill>
                  <a:srgbClr val="0070C0"/>
                </a:solidFill>
                <a:latin typeface="Georgia" panose="02040502050405020303" pitchFamily="18" charset="0"/>
                <a:ea typeface="Times New Roman" panose="02020603050405020304" pitchFamily="18" charset="0"/>
              </a:rPr>
              <a:t>dăm </a:t>
            </a:r>
            <a:r>
              <a:rPr lang="ro-RO" sz="2000" dirty="0">
                <a:solidFill>
                  <a:srgbClr val="0070C0"/>
                </a:solidFill>
                <a:latin typeface="Georgia" panose="02040502050405020303" pitchFamily="18" charset="0"/>
                <a:ea typeface="Times New Roman" panose="02020603050405020304" pitchFamily="18" charset="0"/>
              </a:rPr>
              <a:t>voie </a:t>
            </a:r>
            <a:r>
              <a:rPr lang="ro-RO" sz="2000" dirty="0" smtClean="0">
                <a:solidFill>
                  <a:srgbClr val="0070C0"/>
                </a:solidFill>
                <a:latin typeface="Georgia" panose="02040502050405020303" pitchFamily="18" charset="0"/>
                <a:ea typeface="Times New Roman" panose="02020603050405020304" pitchFamily="18" charset="0"/>
              </a:rPr>
              <a:t>să </a:t>
            </a:r>
            <a:r>
              <a:rPr lang="ro-RO" sz="2000" dirty="0">
                <a:solidFill>
                  <a:srgbClr val="0070C0"/>
                </a:solidFill>
                <a:latin typeface="Georgia" panose="02040502050405020303" pitchFamily="18" charset="0"/>
                <a:ea typeface="Times New Roman" panose="02020603050405020304" pitchFamily="18" charset="0"/>
              </a:rPr>
              <a:t>se joace, se „</a:t>
            </a:r>
            <a:r>
              <a:rPr lang="ro-RO" sz="2000" dirty="0" smtClean="0">
                <a:solidFill>
                  <a:srgbClr val="0070C0"/>
                </a:solidFill>
                <a:latin typeface="Georgia" panose="02040502050405020303" pitchFamily="18" charset="0"/>
                <a:ea typeface="Times New Roman" panose="02020603050405020304" pitchFamily="18" charset="0"/>
              </a:rPr>
              <a:t>luminează” </a:t>
            </a:r>
            <a:r>
              <a:rPr lang="ro-RO" sz="2000" dirty="0">
                <a:solidFill>
                  <a:srgbClr val="0070C0"/>
                </a:solidFill>
                <a:latin typeface="Georgia" panose="02040502050405020303" pitchFamily="18" charset="0"/>
                <a:ea typeface="Times New Roman" panose="02020603050405020304" pitchFamily="18" charset="0"/>
              </a:rPr>
              <a:t>imediat.</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87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244929"/>
            <a:ext cx="11278734" cy="2326822"/>
          </a:xfrm>
        </p:spPr>
        <p:txBody>
          <a:bodyPr>
            <a:noAutofit/>
          </a:bodyPr>
          <a:lstStyle/>
          <a:p>
            <a:r>
              <a:rPr lang="en-US" sz="4400" dirty="0">
                <a:solidFill>
                  <a:srgbClr val="00B050"/>
                </a:solidFill>
              </a:rPr>
              <a:t/>
            </a:r>
            <a:br>
              <a:rPr lang="en-US" sz="4400" dirty="0">
                <a:solidFill>
                  <a:srgbClr val="00B050"/>
                </a:solidFill>
              </a:rPr>
            </a:br>
            <a:r>
              <a:rPr lang="ro-RO" sz="4400" dirty="0" smtClean="0">
                <a:solidFill>
                  <a:srgbClr val="00B050"/>
                </a:solidFill>
              </a:rPr>
              <a:t/>
            </a:r>
            <a:br>
              <a:rPr lang="ro-RO" sz="4400" dirty="0" smtClean="0">
                <a:solidFill>
                  <a:srgbClr val="00B050"/>
                </a:solidFill>
              </a:rPr>
            </a:br>
            <a:endParaRPr lang="en-US" sz="4400" dirty="0">
              <a:solidFill>
                <a:srgbClr val="00B050"/>
              </a:solidFill>
            </a:endParaRPr>
          </a:p>
        </p:txBody>
      </p:sp>
      <p:sp>
        <p:nvSpPr>
          <p:cNvPr id="3" name="Rectangle 2"/>
          <p:cNvSpPr/>
          <p:nvPr/>
        </p:nvSpPr>
        <p:spPr>
          <a:xfrm>
            <a:off x="0" y="204107"/>
            <a:ext cx="5796642" cy="2300630"/>
          </a:xfrm>
          <a:prstGeom prst="rect">
            <a:avLst/>
          </a:prstGeom>
        </p:spPr>
        <p:txBody>
          <a:bodyPr wrap="square">
            <a:spAutoFit/>
          </a:bodyPr>
          <a:lstStyle/>
          <a:p>
            <a:pPr>
              <a:spcAft>
                <a:spcPts val="2100"/>
              </a:spcAft>
            </a:pPr>
            <a:r>
              <a:rPr lang="ro-RO" dirty="0">
                <a:solidFill>
                  <a:srgbClr val="1A1A1A"/>
                </a:solidFill>
                <a:latin typeface="Georgia" panose="02040502050405020303" pitchFamily="18" charset="0"/>
                <a:ea typeface="Times New Roman" panose="02020603050405020304" pitchFamily="18" charset="0"/>
              </a:rPr>
              <a:t>Construim o </a:t>
            </a:r>
            <a:r>
              <a:rPr lang="ro-RO" dirty="0" smtClean="0">
                <a:solidFill>
                  <a:srgbClr val="1A1A1A"/>
                </a:solidFill>
                <a:latin typeface="Georgia" panose="02040502050405020303" pitchFamily="18" charset="0"/>
                <a:ea typeface="Times New Roman" panose="02020603050405020304" pitchFamily="18" charset="0"/>
              </a:rPr>
              <a:t>legătură strânsă </a:t>
            </a:r>
            <a:r>
              <a:rPr lang="ro-RO" dirty="0">
                <a:solidFill>
                  <a:srgbClr val="1A1A1A"/>
                </a:solidFill>
                <a:latin typeface="Georgia" panose="02040502050405020303" pitchFamily="18" charset="0"/>
                <a:ea typeface="Times New Roman" panose="02020603050405020304" pitchFamily="18" charset="0"/>
              </a:rPr>
              <a:t>ș</a:t>
            </a:r>
            <a:r>
              <a:rPr lang="ro-RO" dirty="0" smtClean="0">
                <a:solidFill>
                  <a:srgbClr val="1A1A1A"/>
                </a:solidFill>
                <a:latin typeface="Georgia" panose="02040502050405020303" pitchFamily="18" charset="0"/>
                <a:ea typeface="Times New Roman" panose="02020603050405020304" pitchFamily="18" charset="0"/>
              </a:rPr>
              <a:t>i caldă </a:t>
            </a:r>
            <a:r>
              <a:rPr lang="ro-RO" dirty="0">
                <a:solidFill>
                  <a:srgbClr val="1A1A1A"/>
                </a:solidFill>
                <a:latin typeface="Georgia" panose="02040502050405020303" pitchFamily="18" charset="0"/>
                <a:ea typeface="Times New Roman" panose="02020603050405020304" pitchFamily="18" charset="0"/>
              </a:rPr>
              <a:t>cu </a:t>
            </a:r>
            <a:r>
              <a:rPr lang="ro-RO" dirty="0" smtClean="0">
                <a:solidFill>
                  <a:srgbClr val="1A1A1A"/>
                </a:solidFill>
                <a:latin typeface="Georgia" panose="02040502050405020303" pitchFamily="18" charset="0"/>
                <a:ea typeface="Times New Roman" panose="02020603050405020304" pitchFamily="18" charset="0"/>
              </a:rPr>
              <a:t>micuții </a:t>
            </a:r>
            <a:r>
              <a:rPr lang="ro-RO" dirty="0">
                <a:solidFill>
                  <a:srgbClr val="1A1A1A"/>
                </a:solidFill>
                <a:latin typeface="Georgia" panose="02040502050405020303" pitchFamily="18" charset="0"/>
                <a:ea typeface="Times New Roman" panose="02020603050405020304" pitchFamily="18" charset="0"/>
              </a:rPr>
              <a:t>nostri pentru a ne </a:t>
            </a:r>
            <a:r>
              <a:rPr lang="ro-RO" dirty="0" smtClean="0">
                <a:solidFill>
                  <a:srgbClr val="1A1A1A"/>
                </a:solidFill>
                <a:latin typeface="Georgia" panose="02040502050405020303" pitchFamily="18" charset="0"/>
                <a:ea typeface="Times New Roman" panose="02020603050405020304" pitchFamily="18" charset="0"/>
              </a:rPr>
              <a:t>simți </a:t>
            </a:r>
            <a:r>
              <a:rPr lang="ro-RO" dirty="0">
                <a:solidFill>
                  <a:srgbClr val="1A1A1A"/>
                </a:solidFill>
                <a:latin typeface="Georgia" panose="02040502050405020303" pitchFamily="18" charset="0"/>
                <a:ea typeface="Times New Roman" panose="02020603050405020304" pitchFamily="18" charset="0"/>
              </a:rPr>
              <a:t>mai aproape de ei, pentru a </a:t>
            </a:r>
            <a:r>
              <a:rPr lang="ro-RO" dirty="0" smtClean="0">
                <a:solidFill>
                  <a:srgbClr val="1A1A1A"/>
                </a:solidFill>
                <a:latin typeface="Georgia" panose="02040502050405020303" pitchFamily="18" charset="0"/>
                <a:ea typeface="Times New Roman" panose="02020603050405020304" pitchFamily="18" charset="0"/>
              </a:rPr>
              <a:t>clădi </a:t>
            </a:r>
            <a:r>
              <a:rPr lang="ro-RO" dirty="0">
                <a:solidFill>
                  <a:srgbClr val="1A1A1A"/>
                </a:solidFill>
                <a:latin typeface="Georgia" panose="02040502050405020303" pitchFamily="18" charset="0"/>
                <a:ea typeface="Times New Roman" panose="02020603050405020304" pitchFamily="18" charset="0"/>
              </a:rPr>
              <a:t>un sentiment de cooperare ș</a:t>
            </a:r>
            <a:r>
              <a:rPr lang="ro-RO" dirty="0" smtClean="0">
                <a:solidFill>
                  <a:srgbClr val="1A1A1A"/>
                </a:solidFill>
                <a:latin typeface="Georgia" panose="02040502050405020303" pitchFamily="18" charset="0"/>
                <a:ea typeface="Times New Roman" panose="02020603050405020304" pitchFamily="18" charset="0"/>
              </a:rPr>
              <a:t>i </a:t>
            </a:r>
            <a:r>
              <a:rPr lang="ro-RO" dirty="0">
                <a:solidFill>
                  <a:srgbClr val="1A1A1A"/>
                </a:solidFill>
                <a:latin typeface="Georgia" panose="02040502050405020303" pitchFamily="18" charset="0"/>
                <a:ea typeface="Times New Roman" panose="02020603050405020304" pitchFamily="18" charset="0"/>
              </a:rPr>
              <a:t>pentru a-i ajuta pe copii </a:t>
            </a:r>
            <a:r>
              <a:rPr lang="ro-RO" dirty="0" smtClean="0">
                <a:solidFill>
                  <a:srgbClr val="1A1A1A"/>
                </a:solidFill>
                <a:latin typeface="Georgia" panose="02040502050405020303" pitchFamily="18" charset="0"/>
                <a:ea typeface="Times New Roman" panose="02020603050405020304" pitchFamily="18" charset="0"/>
              </a:rPr>
              <a:t>să își crească </a:t>
            </a:r>
            <a:r>
              <a:rPr lang="ro-RO" dirty="0">
                <a:solidFill>
                  <a:srgbClr val="1A1A1A"/>
                </a:solidFill>
                <a:latin typeface="Georgia" panose="02040502050405020303" pitchFamily="18" charset="0"/>
                <a:ea typeface="Times New Roman" panose="02020603050405020304" pitchFamily="18" charset="0"/>
              </a:rPr>
              <a:t>î</a:t>
            </a:r>
            <a:r>
              <a:rPr lang="ro-RO" dirty="0" smtClean="0">
                <a:solidFill>
                  <a:srgbClr val="1A1A1A"/>
                </a:solidFill>
                <a:latin typeface="Georgia" panose="02040502050405020303" pitchFamily="18" charset="0"/>
                <a:ea typeface="Times New Roman" panose="02020603050405020304" pitchFamily="18" charset="0"/>
              </a:rPr>
              <a:t>ncrederea în </a:t>
            </a:r>
            <a:r>
              <a:rPr lang="ro-RO" dirty="0">
                <a:solidFill>
                  <a:srgbClr val="1A1A1A"/>
                </a:solidFill>
                <a:latin typeface="Georgia" panose="02040502050405020303" pitchFamily="18" charset="0"/>
                <a:ea typeface="Times New Roman" panose="02020603050405020304" pitchFamily="18" charset="0"/>
              </a:rPr>
              <a:t>ei </a:t>
            </a:r>
            <a:r>
              <a:rPr lang="ro-RO" dirty="0" smtClean="0">
                <a:solidFill>
                  <a:srgbClr val="1A1A1A"/>
                </a:solidFill>
                <a:latin typeface="Georgia" panose="02040502050405020303" pitchFamily="18" charset="0"/>
                <a:ea typeface="Times New Roman" panose="02020603050405020304" pitchFamily="18" charset="0"/>
              </a:rPr>
              <a:t>înșiși</a:t>
            </a:r>
            <a:r>
              <a:rPr lang="ro-RO" dirty="0">
                <a:solidFill>
                  <a:srgbClr val="1A1A1A"/>
                </a:solidFill>
                <a:latin typeface="Georgia" panose="02040502050405020303"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spcAft>
                <a:spcPts val="2100"/>
              </a:spcAft>
            </a:pPr>
            <a:r>
              <a:rPr lang="ro-RO" dirty="0" smtClean="0">
                <a:solidFill>
                  <a:srgbClr val="1A1A1A"/>
                </a:solidFill>
                <a:latin typeface="Georgia" panose="02040502050405020303" pitchFamily="18" charset="0"/>
                <a:ea typeface="Times New Roman" panose="02020603050405020304" pitchFamily="18" charset="0"/>
              </a:rPr>
              <a:t>Cănd </a:t>
            </a:r>
            <a:r>
              <a:rPr lang="ro-RO" dirty="0">
                <a:solidFill>
                  <a:srgbClr val="1A1A1A"/>
                </a:solidFill>
                <a:latin typeface="Georgia" panose="02040502050405020303" pitchFamily="18" charset="0"/>
                <a:ea typeface="Times New Roman" panose="02020603050405020304" pitchFamily="18" charset="0"/>
              </a:rPr>
              <a:t>copiii se simt </a:t>
            </a:r>
            <a:r>
              <a:rPr lang="ro-RO" dirty="0" smtClean="0">
                <a:solidFill>
                  <a:srgbClr val="1A1A1A"/>
                </a:solidFill>
                <a:latin typeface="Georgia" panose="02040502050405020303" pitchFamily="18" charset="0"/>
                <a:ea typeface="Times New Roman" panose="02020603050405020304" pitchFamily="18" charset="0"/>
              </a:rPr>
              <a:t>iubiți și </a:t>
            </a:r>
            <a:r>
              <a:rPr lang="ro-RO" dirty="0">
                <a:solidFill>
                  <a:srgbClr val="1A1A1A"/>
                </a:solidFill>
                <a:latin typeface="Georgia" panose="02040502050405020303" pitchFamily="18" charset="0"/>
                <a:ea typeface="Times New Roman" panose="02020603050405020304" pitchFamily="18" charset="0"/>
              </a:rPr>
              <a:t>respectati, se comporta mai bine, </a:t>
            </a:r>
            <a:r>
              <a:rPr lang="ro-RO" dirty="0" smtClean="0">
                <a:solidFill>
                  <a:srgbClr val="1A1A1A"/>
                </a:solidFill>
                <a:latin typeface="Georgia" panose="02040502050405020303" pitchFamily="18" charset="0"/>
                <a:ea typeface="Times New Roman" panose="02020603050405020304" pitchFamily="18" charset="0"/>
              </a:rPr>
              <a:t>învață </a:t>
            </a:r>
            <a:r>
              <a:rPr lang="ro-RO" dirty="0">
                <a:solidFill>
                  <a:srgbClr val="1A1A1A"/>
                </a:solidFill>
                <a:latin typeface="Georgia" panose="02040502050405020303" pitchFamily="18" charset="0"/>
                <a:ea typeface="Times New Roman" panose="02020603050405020304" pitchFamily="18" charset="0"/>
              </a:rPr>
              <a:t>mai bine </a:t>
            </a:r>
            <a:r>
              <a:rPr lang="ro-RO" dirty="0" smtClean="0">
                <a:solidFill>
                  <a:srgbClr val="1A1A1A"/>
                </a:solidFill>
                <a:latin typeface="Georgia" panose="02040502050405020303" pitchFamily="18" charset="0"/>
                <a:ea typeface="Times New Roman" panose="02020603050405020304" pitchFamily="18" charset="0"/>
              </a:rPr>
              <a:t>și </a:t>
            </a:r>
            <a:r>
              <a:rPr lang="ro-RO" dirty="0">
                <a:solidFill>
                  <a:srgbClr val="1A1A1A"/>
                </a:solidFill>
                <a:latin typeface="Georgia" panose="02040502050405020303" pitchFamily="18" charset="0"/>
                <a:ea typeface="Times New Roman" panose="02020603050405020304" pitchFamily="18" charset="0"/>
              </a:rPr>
              <a:t>sunt mai amabili </a:t>
            </a:r>
            <a:r>
              <a:rPr lang="ro-RO" dirty="0" smtClean="0">
                <a:solidFill>
                  <a:srgbClr val="1A1A1A"/>
                </a:solidFill>
                <a:latin typeface="Georgia" panose="02040502050405020303" pitchFamily="18" charset="0"/>
                <a:ea typeface="Times New Roman" panose="02020603050405020304" pitchFamily="18" charset="0"/>
              </a:rPr>
              <a:t>și </a:t>
            </a:r>
            <a:r>
              <a:rPr lang="ro-RO" dirty="0">
                <a:solidFill>
                  <a:srgbClr val="1A1A1A"/>
                </a:solidFill>
                <a:latin typeface="Georgia" panose="02040502050405020303" pitchFamily="18" charset="0"/>
                <a:ea typeface="Times New Roman" panose="02020603050405020304" pitchFamily="18" charset="0"/>
              </a:rPr>
              <a:t>mai </a:t>
            </a:r>
            <a:r>
              <a:rPr lang="ro-RO" dirty="0" smtClean="0">
                <a:solidFill>
                  <a:srgbClr val="1A1A1A"/>
                </a:solidFill>
                <a:latin typeface="Georgia" panose="02040502050405020303" pitchFamily="18" charset="0"/>
                <a:ea typeface="Times New Roman" panose="02020603050405020304" pitchFamily="18" charset="0"/>
              </a:rPr>
              <a:t>drăguți </a:t>
            </a:r>
            <a:r>
              <a:rPr lang="ro-RO" dirty="0">
                <a:solidFill>
                  <a:srgbClr val="1A1A1A"/>
                </a:solidFill>
                <a:latin typeface="Georgia" panose="02040502050405020303" pitchFamily="18" charset="0"/>
                <a:ea typeface="Times New Roman" panose="02020603050405020304" pitchFamily="18" charset="0"/>
              </a:rPr>
              <a:t>cu </a:t>
            </a:r>
            <a:r>
              <a:rPr lang="ro-RO" dirty="0" smtClean="0">
                <a:solidFill>
                  <a:srgbClr val="1A1A1A"/>
                </a:solidFill>
                <a:latin typeface="Georgia" panose="02040502050405020303" pitchFamily="18" charset="0"/>
                <a:ea typeface="Times New Roman" panose="02020603050405020304" pitchFamily="18" charset="0"/>
              </a:rPr>
              <a:t>alții</a:t>
            </a:r>
            <a:r>
              <a:rPr lang="ro-RO" dirty="0">
                <a:solidFill>
                  <a:srgbClr val="1A1A1A"/>
                </a:solidFill>
                <a:latin typeface="Georgia" panose="02040502050405020303"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pic>
        <p:nvPicPr>
          <p:cNvPr id="6" name="Content Placeholder 5" descr="Joc de societate Activity pentru familie + Joc Pacalici - eMAG.ro"/>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34022" y="2325461"/>
            <a:ext cx="3336925" cy="3336925"/>
          </a:xfrm>
          <a:prstGeom prst="rect">
            <a:avLst/>
          </a:prstGeom>
          <a:noFill/>
          <a:ln>
            <a:noFill/>
          </a:ln>
        </p:spPr>
      </p:pic>
      <p:pic>
        <p:nvPicPr>
          <p:cNvPr id="7" name="Content Placeholder 6" descr="Joc interactiv Noriel Games - Bate Palma "/>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702890" y="112259"/>
            <a:ext cx="3338512" cy="3338512"/>
          </a:xfrm>
          <a:prstGeom prst="rect">
            <a:avLst/>
          </a:prstGeom>
          <a:noFill/>
          <a:ln>
            <a:noFill/>
          </a:ln>
        </p:spPr>
      </p:pic>
      <p:sp>
        <p:nvSpPr>
          <p:cNvPr id="4" name="Rectangle 3"/>
          <p:cNvSpPr/>
          <p:nvPr/>
        </p:nvSpPr>
        <p:spPr>
          <a:xfrm>
            <a:off x="7163478" y="3167743"/>
            <a:ext cx="5028521" cy="3416320"/>
          </a:xfrm>
          <a:prstGeom prst="rect">
            <a:avLst/>
          </a:prstGeom>
        </p:spPr>
        <p:txBody>
          <a:bodyPr wrap="square">
            <a:spAutoFit/>
          </a:bodyPr>
          <a:lstStyle/>
          <a:p>
            <a:r>
              <a:rPr lang="en-US" dirty="0">
                <a:solidFill>
                  <a:srgbClr val="333333"/>
                </a:solidFill>
                <a:latin typeface="Arial" panose="020B0604020202020204" pitchFamily="34" charset="0"/>
                <a:ea typeface="Calibri" panose="020F0502020204030204" pitchFamily="34" charset="0"/>
              </a:rPr>
              <a:t>Un </a:t>
            </a:r>
            <a:r>
              <a:rPr lang="en-US" dirty="0" err="1">
                <a:solidFill>
                  <a:srgbClr val="333333"/>
                </a:solidFill>
                <a:latin typeface="Arial" panose="020B0604020202020204" pitchFamily="34" charset="0"/>
                <a:ea typeface="Calibri" panose="020F0502020204030204" pitchFamily="34" charset="0"/>
              </a:rPr>
              <a:t>joc</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palpitant</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si</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nemaipomenit</a:t>
            </a:r>
            <a:r>
              <a:rPr lang="en-US" dirty="0">
                <a:solidFill>
                  <a:srgbClr val="333333"/>
                </a:solidFill>
                <a:latin typeface="Arial" panose="020B0604020202020204" pitchFamily="34" charset="0"/>
                <a:ea typeface="Calibri" panose="020F0502020204030204" pitchFamily="34" charset="0"/>
              </a:rPr>
              <a:t> de </a:t>
            </a:r>
            <a:r>
              <a:rPr lang="en-US" dirty="0" err="1">
                <a:solidFill>
                  <a:srgbClr val="333333"/>
                </a:solidFill>
                <a:latin typeface="Arial" panose="020B0604020202020204" pitchFamily="34" charset="0"/>
                <a:ea typeface="Calibri" panose="020F0502020204030204" pitchFamily="34" charset="0"/>
              </a:rPr>
              <a:t>amuzant</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pentru</a:t>
            </a:r>
            <a:r>
              <a:rPr lang="en-US" dirty="0">
                <a:solidFill>
                  <a:srgbClr val="333333"/>
                </a:solidFill>
                <a:latin typeface="Arial" panose="020B0604020202020204" pitchFamily="34" charset="0"/>
                <a:ea typeface="Calibri" panose="020F0502020204030204" pitchFamily="34" charset="0"/>
              </a:rPr>
              <a:t> </a:t>
            </a:r>
            <a:r>
              <a:rPr lang="en-US" dirty="0" smtClean="0">
                <a:solidFill>
                  <a:srgbClr val="333333"/>
                </a:solidFill>
                <a:latin typeface="Arial" panose="020B0604020202020204" pitchFamily="34" charset="0"/>
                <a:ea typeface="Calibri" panose="020F0502020204030204" pitchFamily="34" charset="0"/>
              </a:rPr>
              <a:t>2-</a:t>
            </a:r>
            <a:r>
              <a:rPr lang="ro-RO" dirty="0" smtClean="0">
                <a:solidFill>
                  <a:srgbClr val="333333"/>
                </a:solidFill>
                <a:latin typeface="Arial" panose="020B0604020202020204" pitchFamily="34" charset="0"/>
                <a:ea typeface="Calibri" panose="020F0502020204030204" pitchFamily="34" charset="0"/>
              </a:rPr>
              <a:t>6</a:t>
            </a:r>
            <a:r>
              <a:rPr lang="en-US" dirty="0" smtClean="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jucatori</a:t>
            </a:r>
            <a:r>
              <a:rPr lang="en-US" dirty="0">
                <a:solidFill>
                  <a:srgbClr val="333333"/>
                </a:solidFill>
                <a:latin typeface="Arial" panose="020B0604020202020204" pitchFamily="34" charset="0"/>
                <a:ea typeface="Calibri" panose="020F0502020204030204" pitchFamily="34" charset="0"/>
              </a:rPr>
              <a:t> </a:t>
            </a:r>
            <a:r>
              <a:rPr lang="ro-RO" dirty="0">
                <a:solidFill>
                  <a:srgbClr val="333333"/>
                </a:solidFill>
                <a:latin typeface="Arial" panose="020B0604020202020204" pitchFamily="34" charset="0"/>
                <a:ea typeface="Calibri" panose="020F0502020204030204" pitchFamily="34" charset="0"/>
              </a:rPr>
              <a:t>î</a:t>
            </a:r>
            <a:r>
              <a:rPr lang="en-US" dirty="0" smtClean="0">
                <a:solidFill>
                  <a:srgbClr val="333333"/>
                </a:solidFill>
                <a:latin typeface="Arial" panose="020B0604020202020204" pitchFamily="34" charset="0"/>
                <a:ea typeface="Calibri" panose="020F0502020204030204" pitchFamily="34" charset="0"/>
              </a:rPr>
              <a:t>n </a:t>
            </a:r>
            <a:r>
              <a:rPr lang="en-US" dirty="0">
                <a:solidFill>
                  <a:srgbClr val="333333"/>
                </a:solidFill>
                <a:latin typeface="Arial" panose="020B0604020202020204" pitchFamily="34" charset="0"/>
                <a:ea typeface="Calibri" panose="020F0502020204030204" pitchFamily="34" charset="0"/>
              </a:rPr>
              <a:t>care tragi o carte </a:t>
            </a:r>
            <a:r>
              <a:rPr lang="en-US" dirty="0" err="1">
                <a:solidFill>
                  <a:srgbClr val="333333"/>
                </a:solidFill>
                <a:latin typeface="Arial" panose="020B0604020202020204" pitchFamily="34" charset="0"/>
                <a:ea typeface="Calibri" panose="020F0502020204030204" pitchFamily="34" charset="0"/>
              </a:rPr>
              <a:t>pe</a:t>
            </a:r>
            <a:r>
              <a:rPr lang="en-US" dirty="0">
                <a:solidFill>
                  <a:srgbClr val="333333"/>
                </a:solidFill>
                <a:latin typeface="Arial" panose="020B0604020202020204" pitchFamily="34" charset="0"/>
                <a:ea typeface="Calibri" panose="020F0502020204030204" pitchFamily="34" charset="0"/>
              </a:rPr>
              <a:t> care </a:t>
            </a:r>
            <a:r>
              <a:rPr lang="en-US" dirty="0" err="1">
                <a:solidFill>
                  <a:srgbClr val="333333"/>
                </a:solidFill>
                <a:latin typeface="Arial" panose="020B0604020202020204" pitchFamily="34" charset="0"/>
                <a:ea typeface="Calibri" panose="020F0502020204030204" pitchFamily="34" charset="0"/>
              </a:rPr>
              <a:t>este</a:t>
            </a:r>
            <a:r>
              <a:rPr lang="en-US" dirty="0">
                <a:solidFill>
                  <a:srgbClr val="333333"/>
                </a:solidFill>
                <a:latin typeface="Arial" panose="020B0604020202020204" pitchFamily="34" charset="0"/>
                <a:ea typeface="Calibri" panose="020F0502020204030204" pitchFamily="34" charset="0"/>
              </a:rPr>
              <a:t> </a:t>
            </a:r>
            <a:r>
              <a:rPr lang="en-US" dirty="0" err="1" smtClean="0">
                <a:solidFill>
                  <a:srgbClr val="333333"/>
                </a:solidFill>
                <a:latin typeface="Arial" panose="020B0604020202020204" pitchFamily="34" charset="0"/>
                <a:ea typeface="Calibri" panose="020F0502020204030204" pitchFamily="34" charset="0"/>
              </a:rPr>
              <a:t>scris</a:t>
            </a:r>
            <a:r>
              <a:rPr lang="ro-RO" dirty="0" smtClean="0">
                <a:solidFill>
                  <a:srgbClr val="333333"/>
                </a:solidFill>
                <a:latin typeface="Arial" panose="020B0604020202020204" pitchFamily="34" charset="0"/>
                <a:ea typeface="Calibri" panose="020F0502020204030204" pitchFamily="34" charset="0"/>
              </a:rPr>
              <a:t>ă</a:t>
            </a:r>
            <a:r>
              <a:rPr lang="en-US" dirty="0" smtClean="0">
                <a:solidFill>
                  <a:srgbClr val="333333"/>
                </a:solidFill>
                <a:latin typeface="Arial" panose="020B0604020202020204" pitchFamily="34" charset="0"/>
                <a:ea typeface="Calibri" panose="020F0502020204030204" pitchFamily="34" charset="0"/>
              </a:rPr>
              <a:t> </a:t>
            </a:r>
            <a:r>
              <a:rPr lang="en-US" dirty="0">
                <a:solidFill>
                  <a:srgbClr val="333333"/>
                </a:solidFill>
                <a:latin typeface="Arial" panose="020B0604020202020204" pitchFamily="34" charset="0"/>
                <a:ea typeface="Calibri" panose="020F0502020204030204" pitchFamily="34" charset="0"/>
              </a:rPr>
              <a:t>o </a:t>
            </a:r>
            <a:r>
              <a:rPr lang="en-US" dirty="0" err="1">
                <a:solidFill>
                  <a:srgbClr val="333333"/>
                </a:solidFill>
                <a:latin typeface="Arial" panose="020B0604020202020204" pitchFamily="34" charset="0"/>
                <a:ea typeface="Calibri" panose="020F0502020204030204" pitchFamily="34" charset="0"/>
              </a:rPr>
              <a:t>categorie</a:t>
            </a:r>
            <a:r>
              <a:rPr lang="en-US" dirty="0">
                <a:solidFill>
                  <a:srgbClr val="333333"/>
                </a:solidFill>
                <a:latin typeface="Arial" panose="020B0604020202020204" pitchFamily="34" charset="0"/>
                <a:ea typeface="Calibri" panose="020F0502020204030204" pitchFamily="34" charset="0"/>
              </a:rPr>
              <a:t> de </a:t>
            </a:r>
            <a:r>
              <a:rPr lang="en-US" dirty="0" err="1">
                <a:solidFill>
                  <a:srgbClr val="333333"/>
                </a:solidFill>
                <a:latin typeface="Arial" panose="020B0604020202020204" pitchFamily="34" charset="0"/>
                <a:ea typeface="Calibri" panose="020F0502020204030204" pitchFamily="34" charset="0"/>
              </a:rPr>
              <a:t>obiecte</a:t>
            </a:r>
            <a:r>
              <a:rPr lang="en-US" dirty="0">
                <a:solidFill>
                  <a:srgbClr val="333333"/>
                </a:solidFill>
                <a:latin typeface="Arial" panose="020B0604020202020204" pitchFamily="34" charset="0"/>
                <a:ea typeface="Calibri" panose="020F0502020204030204" pitchFamily="34" charset="0"/>
              </a:rPr>
              <a:t> </a:t>
            </a:r>
            <a:r>
              <a:rPr lang="ro-RO" dirty="0" err="1" smtClean="0">
                <a:solidFill>
                  <a:srgbClr val="333333"/>
                </a:solidFill>
                <a:latin typeface="Arial" panose="020B0604020202020204" pitchFamily="34" charset="0"/>
                <a:ea typeface="Calibri" panose="020F0502020204030204" pitchFamily="34" charset="0"/>
              </a:rPr>
              <a:t>ș</a:t>
            </a:r>
            <a:r>
              <a:rPr lang="en-US" dirty="0" err="1" smtClean="0">
                <a:solidFill>
                  <a:srgbClr val="333333"/>
                </a:solidFill>
                <a:latin typeface="Arial" panose="020B0604020202020204" pitchFamily="34" charset="0"/>
                <a:ea typeface="Calibri" panose="020F0502020204030204" pitchFamily="34" charset="0"/>
              </a:rPr>
              <a:t>i</a:t>
            </a:r>
            <a:r>
              <a:rPr lang="en-US" dirty="0" smtClean="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ai</a:t>
            </a:r>
            <a:r>
              <a:rPr lang="en-US" dirty="0">
                <a:solidFill>
                  <a:srgbClr val="333333"/>
                </a:solidFill>
                <a:latin typeface="Arial" panose="020B0604020202020204" pitchFamily="34" charset="0"/>
                <a:ea typeface="Calibri" panose="020F0502020204030204" pitchFamily="34" charset="0"/>
              </a:rPr>
              <a:t> la </a:t>
            </a:r>
            <a:r>
              <a:rPr lang="en-US" dirty="0" err="1">
                <a:solidFill>
                  <a:srgbClr val="333333"/>
                </a:solidFill>
                <a:latin typeface="Arial" panose="020B0604020202020204" pitchFamily="34" charset="0"/>
                <a:ea typeface="Calibri" panose="020F0502020204030204" pitchFamily="34" charset="0"/>
              </a:rPr>
              <a:t>dispozitie</a:t>
            </a:r>
            <a:r>
              <a:rPr lang="en-US" dirty="0">
                <a:solidFill>
                  <a:srgbClr val="333333"/>
                </a:solidFill>
                <a:latin typeface="Arial" panose="020B0604020202020204" pitchFamily="34" charset="0"/>
                <a:ea typeface="Calibri" panose="020F0502020204030204" pitchFamily="34" charset="0"/>
              </a:rPr>
              <a:t> 10 </a:t>
            </a:r>
            <a:r>
              <a:rPr lang="en-US" dirty="0" err="1">
                <a:solidFill>
                  <a:srgbClr val="333333"/>
                </a:solidFill>
                <a:latin typeface="Arial" panose="020B0604020202020204" pitchFamily="34" charset="0"/>
                <a:ea typeface="Calibri" panose="020F0502020204030204" pitchFamily="34" charset="0"/>
              </a:rPr>
              <a:t>secunde</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sa</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dai</a:t>
            </a:r>
            <a:r>
              <a:rPr lang="en-US" dirty="0">
                <a:solidFill>
                  <a:srgbClr val="333333"/>
                </a:solidFill>
                <a:latin typeface="Arial" panose="020B0604020202020204" pitchFamily="34" charset="0"/>
                <a:ea typeface="Calibri" panose="020F0502020204030204" pitchFamily="34" charset="0"/>
              </a:rPr>
              <a:t> 5 </a:t>
            </a:r>
            <a:r>
              <a:rPr lang="en-US" dirty="0" err="1">
                <a:solidFill>
                  <a:srgbClr val="333333"/>
                </a:solidFill>
                <a:latin typeface="Arial" panose="020B0604020202020204" pitchFamily="34" charset="0"/>
                <a:ea typeface="Calibri" panose="020F0502020204030204" pitchFamily="34" charset="0"/>
              </a:rPr>
              <a:t>exemple</a:t>
            </a:r>
            <a:r>
              <a:rPr lang="en-US" dirty="0">
                <a:solidFill>
                  <a:srgbClr val="333333"/>
                </a:solidFill>
                <a:latin typeface="Arial" panose="020B0604020202020204" pitchFamily="34" charset="0"/>
                <a:ea typeface="Calibri" panose="020F0502020204030204" pitchFamily="34" charset="0"/>
              </a:rPr>
              <a:t> de </a:t>
            </a:r>
            <a:r>
              <a:rPr lang="en-US" dirty="0" err="1">
                <a:solidFill>
                  <a:srgbClr val="333333"/>
                </a:solidFill>
                <a:latin typeface="Arial" panose="020B0604020202020204" pitchFamily="34" charset="0"/>
                <a:ea typeface="Calibri" panose="020F0502020204030204" pitchFamily="34" charset="0"/>
              </a:rPr>
              <a:t>obiecte</a:t>
            </a:r>
            <a:r>
              <a:rPr lang="en-US" dirty="0">
                <a:solidFill>
                  <a:srgbClr val="333333"/>
                </a:solidFill>
                <a:latin typeface="Arial" panose="020B0604020202020204" pitchFamily="34" charset="0"/>
                <a:ea typeface="Calibri" panose="020F0502020204030204" pitchFamily="34" charset="0"/>
              </a:rPr>
              <a:t> din </a:t>
            </a:r>
            <a:r>
              <a:rPr lang="en-US" dirty="0" err="1">
                <a:solidFill>
                  <a:srgbClr val="333333"/>
                </a:solidFill>
                <a:latin typeface="Arial" panose="020B0604020202020204" pitchFamily="34" charset="0"/>
                <a:ea typeface="Calibri" panose="020F0502020204030204" pitchFamily="34" charset="0"/>
              </a:rPr>
              <a:t>categoria</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respectiva</a:t>
            </a:r>
            <a:r>
              <a:rPr lang="en-US" dirty="0">
                <a:solidFill>
                  <a:srgbClr val="333333"/>
                </a:solidFill>
                <a:latin typeface="Arial" panose="020B0604020202020204" pitchFamily="34" charset="0"/>
                <a:ea typeface="Calibri" panose="020F0502020204030204" pitchFamily="34" charset="0"/>
              </a:rPr>
              <a:t>. </a:t>
            </a:r>
            <a:r>
              <a:rPr lang="en-US" dirty="0" smtClean="0">
                <a:solidFill>
                  <a:srgbClr val="333333"/>
                </a:solidFill>
                <a:latin typeface="Arial" panose="020B0604020202020204" pitchFamily="34" charset="0"/>
                <a:ea typeface="Calibri" panose="020F0502020204030204" pitchFamily="34" charset="0"/>
              </a:rPr>
              <a:t>C</a:t>
            </a:r>
            <a:r>
              <a:rPr lang="ro-RO" dirty="0" smtClean="0">
                <a:solidFill>
                  <a:srgbClr val="333333"/>
                </a:solidFill>
                <a:latin typeface="Arial" panose="020B0604020202020204" pitchFamily="34" charset="0"/>
                <a:ea typeface="Calibri" panose="020F0502020204030204" pitchFamily="34" charset="0"/>
              </a:rPr>
              <a:t>ă</a:t>
            </a:r>
            <a:r>
              <a:rPr lang="en-US" dirty="0" smtClean="0">
                <a:solidFill>
                  <a:srgbClr val="333333"/>
                </a:solidFill>
                <a:latin typeface="Arial" panose="020B0604020202020204" pitchFamily="34" charset="0"/>
                <a:ea typeface="Calibri" panose="020F0502020204030204" pitchFamily="34" charset="0"/>
              </a:rPr>
              <a:t>r</a:t>
            </a:r>
            <a:r>
              <a:rPr lang="ro-RO" dirty="0" smtClean="0">
                <a:solidFill>
                  <a:srgbClr val="333333"/>
                </a:solidFill>
                <a:latin typeface="Arial" panose="020B0604020202020204" pitchFamily="34" charset="0"/>
                <a:ea typeface="Calibri" panose="020F0502020204030204" pitchFamily="34" charset="0"/>
              </a:rPr>
              <a:t>ț</a:t>
            </a:r>
            <a:r>
              <a:rPr lang="en-US" dirty="0" err="1" smtClean="0">
                <a:solidFill>
                  <a:srgbClr val="333333"/>
                </a:solidFill>
                <a:latin typeface="Arial" panose="020B0604020202020204" pitchFamily="34" charset="0"/>
                <a:ea typeface="Calibri" panose="020F0502020204030204" pitchFamily="34" charset="0"/>
              </a:rPr>
              <a:t>ile</a:t>
            </a:r>
            <a:r>
              <a:rPr lang="en-US" dirty="0" smtClean="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sunt</a:t>
            </a:r>
            <a:r>
              <a:rPr lang="en-US" dirty="0">
                <a:solidFill>
                  <a:srgbClr val="333333"/>
                </a:solidFill>
                <a:latin typeface="Arial" panose="020B0604020202020204" pitchFamily="34" charset="0"/>
                <a:ea typeface="Calibri" panose="020F0502020204030204" pitchFamily="34" charset="0"/>
              </a:rPr>
              <a:t> </a:t>
            </a:r>
            <a:r>
              <a:rPr lang="ro-RO" dirty="0">
                <a:solidFill>
                  <a:srgbClr val="333333"/>
                </a:solidFill>
                <a:latin typeface="Arial" panose="020B0604020202020204" pitchFamily="34" charset="0"/>
                <a:ea typeface="Calibri" panose="020F0502020204030204" pitchFamily="34" charset="0"/>
              </a:rPr>
              <a:t>î</a:t>
            </a:r>
            <a:r>
              <a:rPr lang="en-US" dirty="0" err="1" smtClean="0">
                <a:solidFill>
                  <a:srgbClr val="333333"/>
                </a:solidFill>
                <a:latin typeface="Arial" panose="020B0604020202020204" pitchFamily="34" charset="0"/>
                <a:ea typeface="Calibri" panose="020F0502020204030204" pitchFamily="34" charset="0"/>
              </a:rPr>
              <a:t>mpar</a:t>
            </a:r>
            <a:r>
              <a:rPr lang="ro-RO" dirty="0" smtClean="0">
                <a:solidFill>
                  <a:srgbClr val="333333"/>
                </a:solidFill>
                <a:latin typeface="Arial" panose="020B0604020202020204" pitchFamily="34" charset="0"/>
                <a:ea typeface="Calibri" panose="020F0502020204030204" pitchFamily="34" charset="0"/>
              </a:rPr>
              <a:t>ț</a:t>
            </a:r>
            <a:r>
              <a:rPr lang="en-US" dirty="0" err="1" smtClean="0">
                <a:solidFill>
                  <a:srgbClr val="333333"/>
                </a:solidFill>
                <a:latin typeface="Arial" panose="020B0604020202020204" pitchFamily="34" charset="0"/>
                <a:ea typeface="Calibri" panose="020F0502020204030204" pitchFamily="34" charset="0"/>
              </a:rPr>
              <a:t>ite</a:t>
            </a:r>
            <a:r>
              <a:rPr lang="en-US" dirty="0" smtClean="0">
                <a:solidFill>
                  <a:srgbClr val="333333"/>
                </a:solidFill>
                <a:latin typeface="Arial" panose="020B0604020202020204" pitchFamily="34" charset="0"/>
                <a:ea typeface="Calibri" panose="020F0502020204030204" pitchFamily="34" charset="0"/>
              </a:rPr>
              <a:t> </a:t>
            </a:r>
            <a:r>
              <a:rPr lang="ro-RO" dirty="0">
                <a:solidFill>
                  <a:srgbClr val="333333"/>
                </a:solidFill>
                <a:latin typeface="Arial" panose="020B0604020202020204" pitchFamily="34" charset="0"/>
                <a:ea typeface="Calibri" panose="020F0502020204030204" pitchFamily="34" charset="0"/>
              </a:rPr>
              <a:t>î</a:t>
            </a:r>
            <a:r>
              <a:rPr lang="en-US" dirty="0" smtClean="0">
                <a:solidFill>
                  <a:srgbClr val="333333"/>
                </a:solidFill>
                <a:latin typeface="Arial" panose="020B0604020202020204" pitchFamily="34" charset="0"/>
                <a:ea typeface="Calibri" panose="020F0502020204030204" pitchFamily="34" charset="0"/>
              </a:rPr>
              <a:t>n </a:t>
            </a:r>
            <a:r>
              <a:rPr lang="en-US" dirty="0" err="1">
                <a:solidFill>
                  <a:srgbClr val="333333"/>
                </a:solidFill>
                <a:latin typeface="Arial" panose="020B0604020202020204" pitchFamily="34" charset="0"/>
                <a:ea typeface="Calibri" panose="020F0502020204030204" pitchFamily="34" charset="0"/>
              </a:rPr>
              <a:t>doua</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niveluri</a:t>
            </a:r>
            <a:r>
              <a:rPr lang="en-US" dirty="0">
                <a:solidFill>
                  <a:srgbClr val="333333"/>
                </a:solidFill>
                <a:latin typeface="Arial" panose="020B0604020202020204" pitchFamily="34" charset="0"/>
                <a:ea typeface="Calibri" panose="020F0502020204030204" pitchFamily="34" charset="0"/>
              </a:rPr>
              <a:t> de </a:t>
            </a:r>
            <a:r>
              <a:rPr lang="en-US" dirty="0" err="1">
                <a:solidFill>
                  <a:srgbClr val="333333"/>
                </a:solidFill>
                <a:latin typeface="Arial" panose="020B0604020202020204" pitchFamily="34" charset="0"/>
                <a:ea typeface="Calibri" panose="020F0502020204030204" pitchFamily="34" charset="0"/>
              </a:rPr>
              <a:t>dificultate</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greu</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si</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usor</a:t>
            </a:r>
            <a:r>
              <a:rPr lang="en-US" dirty="0">
                <a:solidFill>
                  <a:srgbClr val="333333"/>
                </a:solidFill>
                <a:latin typeface="Arial" panose="020B0604020202020204" pitchFamily="34" charset="0"/>
                <a:ea typeface="Calibri" panose="020F0502020204030204" pitchFamily="34" charset="0"/>
              </a:rPr>
              <a:t>.</a:t>
            </a:r>
            <a:br>
              <a:rPr lang="en-US" dirty="0">
                <a:solidFill>
                  <a:srgbClr val="333333"/>
                </a:solidFill>
                <a:latin typeface="Arial" panose="020B0604020202020204" pitchFamily="34" charset="0"/>
                <a:ea typeface="Calibri" panose="020F0502020204030204" pitchFamily="34" charset="0"/>
              </a:rPr>
            </a:br>
            <a:r>
              <a:rPr lang="en-US" dirty="0" err="1">
                <a:solidFill>
                  <a:srgbClr val="333333"/>
                </a:solidFill>
                <a:latin typeface="Arial" panose="020B0604020202020204" pitchFamily="34" charset="0"/>
                <a:ea typeface="Calibri" panose="020F0502020204030204" pitchFamily="34" charset="0"/>
              </a:rPr>
              <a:t>Fii</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primul</a:t>
            </a:r>
            <a:r>
              <a:rPr lang="en-US" dirty="0">
                <a:solidFill>
                  <a:srgbClr val="333333"/>
                </a:solidFill>
                <a:latin typeface="Arial" panose="020B0604020202020204" pitchFamily="34" charset="0"/>
                <a:ea typeface="Calibri" panose="020F0502020204030204" pitchFamily="34" charset="0"/>
              </a:rPr>
              <a:t> care </a:t>
            </a:r>
            <a:r>
              <a:rPr lang="en-US" dirty="0" err="1">
                <a:solidFill>
                  <a:srgbClr val="333333"/>
                </a:solidFill>
                <a:latin typeface="Arial" panose="020B0604020202020204" pitchFamily="34" charset="0"/>
                <a:ea typeface="Calibri" panose="020F0502020204030204" pitchFamily="34" charset="0"/>
              </a:rPr>
              <a:t>loveste</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cronometrul</a:t>
            </a:r>
            <a:r>
              <a:rPr lang="en-US" dirty="0">
                <a:solidFill>
                  <a:srgbClr val="333333"/>
                </a:solidFill>
                <a:latin typeface="Arial" panose="020B0604020202020204" pitchFamily="34" charset="0"/>
                <a:ea typeface="Calibri" panose="020F0502020204030204" pitchFamily="34" charset="0"/>
              </a:rPr>
              <a:t> </a:t>
            </a:r>
            <a:r>
              <a:rPr lang="ro-RO" dirty="0">
                <a:solidFill>
                  <a:srgbClr val="333333"/>
                </a:solidFill>
                <a:latin typeface="Arial" panose="020B0604020202020204" pitchFamily="34" charset="0"/>
                <a:ea typeface="Calibri" panose="020F0502020204030204" pitchFamily="34" charset="0"/>
              </a:rPr>
              <a:t>î</a:t>
            </a:r>
            <a:r>
              <a:rPr lang="en-US" dirty="0" smtClean="0">
                <a:solidFill>
                  <a:srgbClr val="333333"/>
                </a:solidFill>
                <a:latin typeface="Arial" panose="020B0604020202020204" pitchFamily="34" charset="0"/>
                <a:ea typeface="Calibri" panose="020F0502020204030204" pitchFamily="34" charset="0"/>
              </a:rPr>
              <a:t>n </a:t>
            </a:r>
            <a:r>
              <a:rPr lang="en-US" dirty="0">
                <a:solidFill>
                  <a:srgbClr val="333333"/>
                </a:solidFill>
                <a:latin typeface="Arial" panose="020B0604020202020204" pitchFamily="34" charset="0"/>
                <a:ea typeface="Calibri" panose="020F0502020204030204" pitchFamily="34" charset="0"/>
              </a:rPr>
              <a:t>forma de </a:t>
            </a:r>
            <a:r>
              <a:rPr lang="en-US" dirty="0" err="1">
                <a:solidFill>
                  <a:srgbClr val="333333"/>
                </a:solidFill>
                <a:latin typeface="Arial" panose="020B0604020202020204" pitchFamily="34" charset="0"/>
                <a:ea typeface="Calibri" panose="020F0502020204030204" pitchFamily="34" charset="0"/>
              </a:rPr>
              <a:t>palma</a:t>
            </a:r>
            <a:r>
              <a:rPr lang="en-US" dirty="0">
                <a:solidFill>
                  <a:srgbClr val="333333"/>
                </a:solidFill>
                <a:latin typeface="Arial" panose="020B0604020202020204" pitchFamily="34" charset="0"/>
                <a:ea typeface="Calibri" panose="020F0502020204030204" pitchFamily="34" charset="0"/>
              </a:rPr>
              <a:t>, da </a:t>
            </a:r>
            <a:r>
              <a:rPr lang="en-US" dirty="0" smtClean="0">
                <a:solidFill>
                  <a:srgbClr val="333333"/>
                </a:solidFill>
                <a:latin typeface="Arial" panose="020B0604020202020204" pitchFamily="34" charset="0"/>
                <a:ea typeface="Calibri" panose="020F0502020204030204" pitchFamily="34" charset="0"/>
              </a:rPr>
              <a:t>r</a:t>
            </a:r>
            <a:r>
              <a:rPr lang="ro-RO" dirty="0" smtClean="0">
                <a:solidFill>
                  <a:srgbClr val="333333"/>
                </a:solidFill>
                <a:latin typeface="Arial" panose="020B0604020202020204" pitchFamily="34" charset="0"/>
                <a:ea typeface="Calibri" panose="020F0502020204030204" pitchFamily="34" charset="0"/>
              </a:rPr>
              <a:t>ă</a:t>
            </a:r>
            <a:r>
              <a:rPr lang="en-US" dirty="0" err="1" smtClean="0">
                <a:solidFill>
                  <a:srgbClr val="333333"/>
                </a:solidFill>
                <a:latin typeface="Arial" panose="020B0604020202020204" pitchFamily="34" charset="0"/>
                <a:ea typeface="Calibri" panose="020F0502020204030204" pitchFamily="34" charset="0"/>
              </a:rPr>
              <a:t>spunsurile</a:t>
            </a:r>
            <a:r>
              <a:rPr lang="en-US" dirty="0" smtClean="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corecte</a:t>
            </a:r>
            <a:r>
              <a:rPr lang="en-US" dirty="0">
                <a:solidFill>
                  <a:srgbClr val="333333"/>
                </a:solidFill>
                <a:latin typeface="Arial" panose="020B0604020202020204" pitchFamily="34" charset="0"/>
                <a:ea typeface="Calibri" panose="020F0502020204030204" pitchFamily="34" charset="0"/>
              </a:rPr>
              <a:t> </a:t>
            </a:r>
            <a:r>
              <a:rPr lang="ro-RO" dirty="0" err="1" smtClean="0">
                <a:solidFill>
                  <a:srgbClr val="333333"/>
                </a:solidFill>
                <a:latin typeface="Arial" panose="020B0604020202020204" pitchFamily="34" charset="0"/>
                <a:ea typeface="Calibri" panose="020F0502020204030204" pitchFamily="34" charset="0"/>
              </a:rPr>
              <a:t>ș</a:t>
            </a:r>
            <a:r>
              <a:rPr lang="en-US" dirty="0" err="1" smtClean="0">
                <a:solidFill>
                  <a:srgbClr val="333333"/>
                </a:solidFill>
                <a:latin typeface="Arial" panose="020B0604020202020204" pitchFamily="34" charset="0"/>
                <a:ea typeface="Calibri" panose="020F0502020204030204" pitchFamily="34" charset="0"/>
              </a:rPr>
              <a:t>i</a:t>
            </a:r>
            <a:r>
              <a:rPr lang="en-US" dirty="0" smtClean="0">
                <a:solidFill>
                  <a:srgbClr val="333333"/>
                </a:solidFill>
                <a:latin typeface="Arial" panose="020B0604020202020204" pitchFamily="34" charset="0"/>
                <a:ea typeface="Calibri" panose="020F0502020204030204" pitchFamily="34" charset="0"/>
              </a:rPr>
              <a:t> p</a:t>
            </a:r>
            <a:r>
              <a:rPr lang="ro-RO" dirty="0" smtClean="0">
                <a:solidFill>
                  <a:srgbClr val="333333"/>
                </a:solidFill>
                <a:latin typeface="Arial" panose="020B0604020202020204" pitchFamily="34" charset="0"/>
                <a:ea typeface="Calibri" panose="020F0502020204030204" pitchFamily="34" charset="0"/>
              </a:rPr>
              <a:t>ă</a:t>
            </a:r>
            <a:r>
              <a:rPr lang="en-US" dirty="0" err="1" smtClean="0">
                <a:solidFill>
                  <a:srgbClr val="333333"/>
                </a:solidFill>
                <a:latin typeface="Arial" panose="020B0604020202020204" pitchFamily="34" charset="0"/>
                <a:ea typeface="Calibri" panose="020F0502020204030204" pitchFamily="34" charset="0"/>
              </a:rPr>
              <a:t>streaz</a:t>
            </a:r>
            <a:r>
              <a:rPr lang="ro-RO" dirty="0" smtClean="0">
                <a:solidFill>
                  <a:srgbClr val="333333"/>
                </a:solidFill>
                <a:latin typeface="Arial" panose="020B0604020202020204" pitchFamily="34" charset="0"/>
                <a:ea typeface="Calibri" panose="020F0502020204030204" pitchFamily="34" charset="0"/>
              </a:rPr>
              <a:t>ă </a:t>
            </a:r>
            <a:r>
              <a:rPr lang="en-US" dirty="0" err="1" smtClean="0">
                <a:solidFill>
                  <a:srgbClr val="333333"/>
                </a:solidFill>
                <a:latin typeface="Arial" panose="020B0604020202020204" pitchFamily="34" charset="0"/>
                <a:ea typeface="Calibri" panose="020F0502020204030204" pitchFamily="34" charset="0"/>
              </a:rPr>
              <a:t>cartea</a:t>
            </a:r>
            <a:r>
              <a:rPr lang="en-US" dirty="0">
                <a:solidFill>
                  <a:srgbClr val="333333"/>
                </a:solidFill>
                <a:latin typeface="Arial" panose="020B0604020202020204" pitchFamily="34" charset="0"/>
                <a:ea typeface="Calibri" panose="020F0502020204030204" pitchFamily="34" charset="0"/>
              </a:rPr>
              <a:t>.</a:t>
            </a:r>
            <a:br>
              <a:rPr lang="en-US" dirty="0">
                <a:solidFill>
                  <a:srgbClr val="333333"/>
                </a:solidFill>
                <a:latin typeface="Arial" panose="020B0604020202020204" pitchFamily="34" charset="0"/>
                <a:ea typeface="Calibri" panose="020F0502020204030204" pitchFamily="34" charset="0"/>
              </a:rPr>
            </a:br>
            <a:r>
              <a:rPr lang="en-US" dirty="0" smtClean="0">
                <a:solidFill>
                  <a:srgbClr val="333333"/>
                </a:solidFill>
                <a:latin typeface="Arial" panose="020B0604020202020204" pitchFamily="34" charset="0"/>
                <a:ea typeface="Calibri" panose="020F0502020204030204" pitchFamily="34" charset="0"/>
              </a:rPr>
              <a:t>C</a:t>
            </a:r>
            <a:r>
              <a:rPr lang="ro-RO" dirty="0">
                <a:solidFill>
                  <a:srgbClr val="333333"/>
                </a:solidFill>
                <a:latin typeface="Arial" panose="020B0604020202020204" pitchFamily="34" charset="0"/>
                <a:ea typeface="Calibri" panose="020F0502020204030204" pitchFamily="34" charset="0"/>
              </a:rPr>
              <a:t>â</a:t>
            </a:r>
            <a:r>
              <a:rPr lang="en-US" dirty="0" err="1" smtClean="0">
                <a:solidFill>
                  <a:srgbClr val="333333"/>
                </a:solidFill>
                <a:latin typeface="Arial" panose="020B0604020202020204" pitchFamily="34" charset="0"/>
                <a:ea typeface="Calibri" panose="020F0502020204030204" pitchFamily="34" charset="0"/>
              </a:rPr>
              <a:t>stig</a:t>
            </a:r>
            <a:r>
              <a:rPr lang="ro-RO" dirty="0">
                <a:solidFill>
                  <a:srgbClr val="333333"/>
                </a:solidFill>
                <a:latin typeface="Arial" panose="020B0604020202020204" pitchFamily="34" charset="0"/>
                <a:ea typeface="Calibri" panose="020F0502020204030204" pitchFamily="34" charset="0"/>
              </a:rPr>
              <a:t>ă</a:t>
            </a:r>
            <a:r>
              <a:rPr lang="en-US" dirty="0" smtClean="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jucatorul</a:t>
            </a:r>
            <a:r>
              <a:rPr lang="en-US" dirty="0">
                <a:solidFill>
                  <a:srgbClr val="333333"/>
                </a:solidFill>
                <a:latin typeface="Arial" panose="020B0604020202020204" pitchFamily="34" charset="0"/>
                <a:ea typeface="Calibri" panose="020F0502020204030204" pitchFamily="34" charset="0"/>
              </a:rPr>
              <a:t> care a </a:t>
            </a:r>
            <a:r>
              <a:rPr lang="en-US" dirty="0" err="1">
                <a:solidFill>
                  <a:srgbClr val="333333"/>
                </a:solidFill>
                <a:latin typeface="Arial" panose="020B0604020202020204" pitchFamily="34" charset="0"/>
                <a:ea typeface="Calibri" panose="020F0502020204030204" pitchFamily="34" charset="0"/>
              </a:rPr>
              <a:t>adunat</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cele</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mai</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multe</a:t>
            </a:r>
            <a:r>
              <a:rPr lang="en-US" dirty="0">
                <a:solidFill>
                  <a:srgbClr val="333333"/>
                </a:solidFill>
                <a:latin typeface="Arial" panose="020B0604020202020204" pitchFamily="34" charset="0"/>
                <a:ea typeface="Calibri" panose="020F0502020204030204" pitchFamily="34" charset="0"/>
              </a:rPr>
              <a:t> </a:t>
            </a:r>
            <a:r>
              <a:rPr lang="en-US" dirty="0" err="1">
                <a:solidFill>
                  <a:srgbClr val="333333"/>
                </a:solidFill>
                <a:latin typeface="Arial" panose="020B0604020202020204" pitchFamily="34" charset="0"/>
                <a:ea typeface="Calibri" panose="020F0502020204030204" pitchFamily="34" charset="0"/>
              </a:rPr>
              <a:t>carti</a:t>
            </a:r>
            <a:r>
              <a:rPr lang="en-US" dirty="0">
                <a:solidFill>
                  <a:srgbClr val="333333"/>
                </a:solidFill>
                <a:latin typeface="Arial" panose="020B0604020202020204" pitchFamily="34" charset="0"/>
                <a:ea typeface="Calibri" panose="020F0502020204030204" pitchFamily="34" charset="0"/>
              </a:rPr>
              <a:t> </a:t>
            </a:r>
            <a:r>
              <a:rPr lang="ro-RO" dirty="0" smtClean="0">
                <a:solidFill>
                  <a:srgbClr val="333333"/>
                </a:solidFill>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706393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244929"/>
            <a:ext cx="11278734" cy="2326822"/>
          </a:xfrm>
        </p:spPr>
        <p:txBody>
          <a:bodyPr>
            <a:noAutofit/>
          </a:bodyPr>
          <a:lstStyle/>
          <a:p>
            <a:r>
              <a:rPr lang="en-US" sz="4400" dirty="0">
                <a:solidFill>
                  <a:srgbClr val="00B050"/>
                </a:solidFill>
              </a:rPr>
              <a:t/>
            </a:r>
            <a:br>
              <a:rPr lang="en-US" sz="4400" dirty="0">
                <a:solidFill>
                  <a:srgbClr val="00B050"/>
                </a:solidFill>
              </a:rPr>
            </a:br>
            <a:endParaRPr lang="en-US" sz="4400" dirty="0">
              <a:solidFill>
                <a:srgbClr val="00B050"/>
              </a:solidFill>
            </a:endParaRPr>
          </a:p>
        </p:txBody>
      </p:sp>
      <p:sp>
        <p:nvSpPr>
          <p:cNvPr id="3" name="Rectangle 2"/>
          <p:cNvSpPr/>
          <p:nvPr/>
        </p:nvSpPr>
        <p:spPr>
          <a:xfrm>
            <a:off x="367394" y="155121"/>
            <a:ext cx="11127920" cy="1569660"/>
          </a:xfrm>
          <a:prstGeom prst="rect">
            <a:avLst/>
          </a:prstGeom>
        </p:spPr>
        <p:txBody>
          <a:bodyPr wrap="square">
            <a:spAutoFit/>
          </a:bodyPr>
          <a:lstStyle/>
          <a:p>
            <a:r>
              <a:rPr lang="en-US" sz="2400" dirty="0">
                <a:solidFill>
                  <a:srgbClr val="FF0000"/>
                </a:solidFill>
                <a:latin typeface="Helvetica" panose="020B0604020202020204" pitchFamily="34" charset="0"/>
                <a:ea typeface="Calibri" panose="020F0502020204030204" pitchFamily="34" charset="0"/>
              </a:rPr>
              <a:t>Nu </a:t>
            </a:r>
            <a:r>
              <a:rPr lang="en-US" sz="2400" dirty="0" err="1">
                <a:solidFill>
                  <a:srgbClr val="FF0000"/>
                </a:solidFill>
                <a:latin typeface="Helvetica" panose="020B0604020202020204" pitchFamily="34" charset="0"/>
                <a:ea typeface="Calibri" panose="020F0502020204030204" pitchFamily="34" charset="0"/>
              </a:rPr>
              <a:t>te</a:t>
            </a:r>
            <a:r>
              <a:rPr lang="en-US" sz="2400" dirty="0">
                <a:solidFill>
                  <a:srgbClr val="FF0000"/>
                </a:solidFill>
                <a:latin typeface="Helvetica" panose="020B0604020202020204" pitchFamily="34" charset="0"/>
                <a:ea typeface="Calibri" panose="020F0502020204030204" pitchFamily="34" charset="0"/>
              </a:rPr>
              <a:t> </a:t>
            </a:r>
            <a:r>
              <a:rPr lang="en-US" sz="2400" dirty="0" err="1">
                <a:solidFill>
                  <a:srgbClr val="FF0000"/>
                </a:solidFill>
                <a:latin typeface="Helvetica" panose="020B0604020202020204" pitchFamily="34" charset="0"/>
                <a:ea typeface="Calibri" panose="020F0502020204030204" pitchFamily="34" charset="0"/>
              </a:rPr>
              <a:t>supara</a:t>
            </a:r>
            <a:r>
              <a:rPr lang="en-US" sz="2400" dirty="0">
                <a:solidFill>
                  <a:srgbClr val="FF0000"/>
                </a:solidFill>
                <a:latin typeface="Helvetica" panose="020B0604020202020204" pitchFamily="34" charset="0"/>
                <a:ea typeface="Calibri" panose="020F0502020204030204" pitchFamily="34" charset="0"/>
              </a:rPr>
              <a:t>, </a:t>
            </a:r>
            <a:r>
              <a:rPr lang="en-US" sz="2400" dirty="0" err="1">
                <a:solidFill>
                  <a:srgbClr val="FF0000"/>
                </a:solidFill>
                <a:latin typeface="Helvetica" panose="020B0604020202020204" pitchFamily="34" charset="0"/>
                <a:ea typeface="Calibri" panose="020F0502020204030204" pitchFamily="34" charset="0"/>
              </a:rPr>
              <a:t>frate</a:t>
            </a:r>
            <a:r>
              <a:rPr lang="en-US" sz="2400" dirty="0">
                <a:solidFill>
                  <a:srgbClr val="FF0000"/>
                </a:solidFill>
                <a:latin typeface="Helvetica" panose="020B0604020202020204" pitchFamily="34" charset="0"/>
                <a:ea typeface="Calibri" panose="020F0502020204030204" pitchFamily="34" charset="0"/>
              </a:rPr>
              <a:t>! </a:t>
            </a:r>
            <a:endParaRPr lang="ro-RO" sz="2400" dirty="0" smtClean="0">
              <a:solidFill>
                <a:srgbClr val="FF0000"/>
              </a:solidFill>
              <a:latin typeface="Helvetica" panose="020B0604020202020204" pitchFamily="34" charset="0"/>
              <a:ea typeface="Calibri" panose="020F0502020204030204" pitchFamily="34" charset="0"/>
            </a:endParaRPr>
          </a:p>
          <a:p>
            <a:r>
              <a:rPr lang="en-US" dirty="0" smtClean="0">
                <a:solidFill>
                  <a:srgbClr val="4A4A4A"/>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jocul</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pe</a:t>
            </a:r>
            <a:r>
              <a:rPr lang="en-US" b="1" dirty="0">
                <a:solidFill>
                  <a:srgbClr val="00B050"/>
                </a:solidFill>
                <a:latin typeface="Helvetica" panose="020B0604020202020204" pitchFamily="34" charset="0"/>
                <a:ea typeface="Calibri" panose="020F0502020204030204" pitchFamily="34" charset="0"/>
              </a:rPr>
              <a:t> care </a:t>
            </a:r>
            <a:r>
              <a:rPr lang="en-US" b="1" dirty="0" err="1">
                <a:solidFill>
                  <a:srgbClr val="00B050"/>
                </a:solidFill>
                <a:latin typeface="Helvetica" panose="020B0604020202020204" pitchFamily="34" charset="0"/>
                <a:ea typeface="Calibri" panose="020F0502020204030204" pitchFamily="34" charset="0"/>
              </a:rPr>
              <a:t>cei</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mari</a:t>
            </a:r>
            <a:r>
              <a:rPr lang="en-US" b="1" dirty="0">
                <a:solidFill>
                  <a:srgbClr val="00B050"/>
                </a:solidFill>
                <a:latin typeface="Helvetica" panose="020B0604020202020204" pitchFamily="34" charset="0"/>
                <a:ea typeface="Calibri" panose="020F0502020204030204" pitchFamily="34" charset="0"/>
              </a:rPr>
              <a:t> nu au cum </a:t>
            </a:r>
            <a:r>
              <a:rPr lang="en-US" b="1" dirty="0" smtClean="0">
                <a:solidFill>
                  <a:srgbClr val="00B050"/>
                </a:solidFill>
                <a:latin typeface="Helvetica" panose="020B0604020202020204" pitchFamily="34" charset="0"/>
                <a:ea typeface="Calibri" panose="020F0502020204030204" pitchFamily="34" charset="0"/>
              </a:rPr>
              <a:t>s</a:t>
            </a:r>
            <a:r>
              <a:rPr lang="ro-RO" b="1" dirty="0" smtClean="0">
                <a:solidFill>
                  <a:srgbClr val="00B050"/>
                </a:solidFill>
                <a:latin typeface="Helvetica" panose="020B0604020202020204" pitchFamily="34" charset="0"/>
                <a:ea typeface="Calibri" panose="020F0502020204030204" pitchFamily="34" charset="0"/>
              </a:rPr>
              <a:t>ă</a:t>
            </a:r>
            <a:r>
              <a:rPr lang="en-US" b="1" dirty="0" smtClean="0">
                <a:solidFill>
                  <a:srgbClr val="00B050"/>
                </a:solidFill>
                <a:latin typeface="Helvetica" panose="020B0604020202020204" pitchFamily="34" charset="0"/>
                <a:ea typeface="Calibri" panose="020F0502020204030204" pitchFamily="34" charset="0"/>
              </a:rPr>
              <a:t>-l </a:t>
            </a:r>
            <a:r>
              <a:rPr lang="en-US" b="1" dirty="0" err="1">
                <a:solidFill>
                  <a:srgbClr val="00B050"/>
                </a:solidFill>
                <a:latin typeface="Helvetica" panose="020B0604020202020204" pitchFamily="34" charset="0"/>
                <a:ea typeface="Calibri" panose="020F0502020204030204" pitchFamily="34" charset="0"/>
              </a:rPr>
              <a:t>uite</a:t>
            </a:r>
            <a:r>
              <a:rPr lang="en-US" b="1" dirty="0">
                <a:solidFill>
                  <a:srgbClr val="00B050"/>
                </a:solidFill>
                <a:latin typeface="Helvetica" panose="020B0604020202020204" pitchFamily="34" charset="0"/>
                <a:ea typeface="Calibri" panose="020F0502020204030204" pitchFamily="34" charset="0"/>
              </a:rPr>
              <a:t> </a:t>
            </a:r>
            <a:r>
              <a:rPr lang="ro-RO" b="1" dirty="0" err="1" smtClean="0">
                <a:solidFill>
                  <a:srgbClr val="00B050"/>
                </a:solidFill>
                <a:latin typeface="Helvetica" panose="020B0604020202020204" pitchFamily="34" charset="0"/>
                <a:ea typeface="Calibri" panose="020F0502020204030204" pitchFamily="34" charset="0"/>
              </a:rPr>
              <a:t>ș</a:t>
            </a:r>
            <a:r>
              <a:rPr lang="en-US" b="1" dirty="0" err="1" smtClean="0">
                <a:solidFill>
                  <a:srgbClr val="00B050"/>
                </a:solidFill>
                <a:latin typeface="Helvetica" panose="020B0604020202020204" pitchFamily="34" charset="0"/>
                <a:ea typeface="Calibri" panose="020F0502020204030204" pitchFamily="34" charset="0"/>
              </a:rPr>
              <a:t>i</a:t>
            </a:r>
            <a:r>
              <a:rPr lang="en-US" b="1" dirty="0" smtClean="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pe</a:t>
            </a:r>
            <a:r>
              <a:rPr lang="en-US" b="1" dirty="0">
                <a:solidFill>
                  <a:srgbClr val="00B050"/>
                </a:solidFill>
                <a:latin typeface="Helvetica" panose="020B0604020202020204" pitchFamily="34" charset="0"/>
                <a:ea typeface="Calibri" panose="020F0502020204030204" pitchFamily="34" charset="0"/>
              </a:rPr>
              <a:t> care </a:t>
            </a:r>
            <a:r>
              <a:rPr lang="en-US" b="1" dirty="0" err="1">
                <a:solidFill>
                  <a:srgbClr val="00B050"/>
                </a:solidFill>
                <a:latin typeface="Helvetica" panose="020B0604020202020204" pitchFamily="34" charset="0"/>
                <a:ea typeface="Calibri" panose="020F0502020204030204" pitchFamily="34" charset="0"/>
              </a:rPr>
              <a:t>cei</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mici</a:t>
            </a:r>
            <a:r>
              <a:rPr lang="en-US" b="1" dirty="0">
                <a:solidFill>
                  <a:srgbClr val="00B050"/>
                </a:solidFill>
                <a:latin typeface="Helvetica" panose="020B0604020202020204" pitchFamily="34" charset="0"/>
                <a:ea typeface="Calibri" panose="020F0502020204030204" pitchFamily="34" charset="0"/>
              </a:rPr>
              <a:t> nu au </a:t>
            </a:r>
            <a:r>
              <a:rPr lang="en-US" b="1" dirty="0" err="1">
                <a:solidFill>
                  <a:srgbClr val="00B050"/>
                </a:solidFill>
                <a:latin typeface="Helvetica" panose="020B0604020202020204" pitchFamily="34" charset="0"/>
                <a:ea typeface="Calibri" panose="020F0502020204030204" pitchFamily="34" charset="0"/>
              </a:rPr>
              <a:t>voie</a:t>
            </a:r>
            <a:r>
              <a:rPr lang="en-US" b="1" dirty="0">
                <a:solidFill>
                  <a:srgbClr val="00B050"/>
                </a:solidFill>
                <a:latin typeface="Helvetica" panose="020B0604020202020204" pitchFamily="34" charset="0"/>
                <a:ea typeface="Calibri" panose="020F0502020204030204" pitchFamily="34" charset="0"/>
              </a:rPr>
              <a:t> </a:t>
            </a:r>
            <a:r>
              <a:rPr lang="en-US" b="1" dirty="0" smtClean="0">
                <a:solidFill>
                  <a:srgbClr val="00B050"/>
                </a:solidFill>
                <a:latin typeface="Helvetica" panose="020B0604020202020204" pitchFamily="34" charset="0"/>
                <a:ea typeface="Calibri" panose="020F0502020204030204" pitchFamily="34" charset="0"/>
              </a:rPr>
              <a:t>s</a:t>
            </a:r>
            <a:r>
              <a:rPr lang="ro-RO" b="1" dirty="0" smtClean="0">
                <a:solidFill>
                  <a:srgbClr val="00B050"/>
                </a:solidFill>
                <a:latin typeface="Helvetica" panose="020B0604020202020204" pitchFamily="34" charset="0"/>
                <a:ea typeface="Calibri" panose="020F0502020204030204" pitchFamily="34" charset="0"/>
              </a:rPr>
              <a:t>ă</a:t>
            </a:r>
            <a:r>
              <a:rPr lang="en-US" b="1" dirty="0" smtClean="0">
                <a:solidFill>
                  <a:srgbClr val="00B050"/>
                </a:solidFill>
                <a:latin typeface="Helvetica" panose="020B0604020202020204" pitchFamily="34" charset="0"/>
                <a:ea typeface="Calibri" panose="020F0502020204030204" pitchFamily="34" charset="0"/>
              </a:rPr>
              <a:t> </a:t>
            </a:r>
            <a:r>
              <a:rPr lang="en-US" b="1" dirty="0">
                <a:solidFill>
                  <a:srgbClr val="00B050"/>
                </a:solidFill>
                <a:latin typeface="Helvetica" panose="020B0604020202020204" pitchFamily="34" charset="0"/>
                <a:ea typeface="Calibri" panose="020F0502020204030204" pitchFamily="34" charset="0"/>
              </a:rPr>
              <a:t>nu </a:t>
            </a:r>
            <a:r>
              <a:rPr lang="ro-RO" b="1" dirty="0" err="1">
                <a:solidFill>
                  <a:srgbClr val="00B050"/>
                </a:solidFill>
                <a:latin typeface="Helvetica" panose="020B0604020202020204" pitchFamily="34" charset="0"/>
                <a:ea typeface="Calibri" panose="020F0502020204030204" pitchFamily="34" charset="0"/>
              </a:rPr>
              <a:t>î</a:t>
            </a:r>
            <a:r>
              <a:rPr lang="en-US" b="1" dirty="0" smtClean="0">
                <a:solidFill>
                  <a:srgbClr val="00B050"/>
                </a:solidFill>
                <a:latin typeface="Helvetica" panose="020B0604020202020204" pitchFamily="34" charset="0"/>
                <a:ea typeface="Calibri" panose="020F0502020204030204" pitchFamily="34" charset="0"/>
              </a:rPr>
              <a:t>l </a:t>
            </a:r>
            <a:r>
              <a:rPr lang="ro-RO" b="1" dirty="0" smtClean="0">
                <a:solidFill>
                  <a:srgbClr val="00B050"/>
                </a:solidFill>
                <a:latin typeface="Helvetica" panose="020B0604020202020204" pitchFamily="34" charset="0"/>
                <a:ea typeface="Calibri" panose="020F0502020204030204" pitchFamily="34" charset="0"/>
              </a:rPr>
              <a:t>î</a:t>
            </a:r>
            <a:r>
              <a:rPr lang="en-US" b="1" dirty="0" err="1" smtClean="0">
                <a:solidFill>
                  <a:srgbClr val="00B050"/>
                </a:solidFill>
                <a:latin typeface="Helvetica" panose="020B0604020202020204" pitchFamily="34" charset="0"/>
                <a:ea typeface="Calibri" panose="020F0502020204030204" pitchFamily="34" charset="0"/>
              </a:rPr>
              <a:t>nve</a:t>
            </a:r>
            <a:r>
              <a:rPr lang="ro-RO" b="1" dirty="0" smtClean="0">
                <a:solidFill>
                  <a:srgbClr val="00B050"/>
                </a:solidFill>
                <a:latin typeface="Helvetica" panose="020B0604020202020204" pitchFamily="34" charset="0"/>
                <a:ea typeface="Calibri" panose="020F0502020204030204" pitchFamily="34" charset="0"/>
              </a:rPr>
              <a:t>ț</a:t>
            </a:r>
            <a:r>
              <a:rPr lang="en-US" b="1" dirty="0" smtClean="0">
                <a:solidFill>
                  <a:srgbClr val="00B050"/>
                </a:solidFill>
                <a:latin typeface="Helvetica" panose="020B0604020202020204" pitchFamily="34" charset="0"/>
                <a:ea typeface="Calibri" panose="020F0502020204030204" pitchFamily="34" charset="0"/>
              </a:rPr>
              <a:t>e</a:t>
            </a:r>
            <a:r>
              <a:rPr lang="en-US" b="1" dirty="0">
                <a:solidFill>
                  <a:srgbClr val="00B050"/>
                </a:solidFill>
                <a:latin typeface="Helvetica" panose="020B0604020202020204" pitchFamily="34" charset="0"/>
                <a:ea typeface="Calibri" panose="020F0502020204030204" pitchFamily="34" charset="0"/>
              </a:rPr>
              <a:t>.</a:t>
            </a:r>
            <a:br>
              <a:rPr lang="en-US" b="1" dirty="0">
                <a:solidFill>
                  <a:srgbClr val="00B050"/>
                </a:solidFill>
                <a:latin typeface="Helvetica" panose="020B0604020202020204" pitchFamily="34" charset="0"/>
                <a:ea typeface="Calibri" panose="020F0502020204030204" pitchFamily="34" charset="0"/>
              </a:rPr>
            </a:br>
            <a:r>
              <a:rPr lang="ro-RO" b="1" dirty="0" smtClean="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Fiecare</a:t>
            </a:r>
            <a:r>
              <a:rPr lang="en-US" b="1" dirty="0" smtClean="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st</a:t>
            </a:r>
            <a:r>
              <a:rPr lang="ro-RO" b="1" dirty="0" smtClean="0">
                <a:solidFill>
                  <a:srgbClr val="00B050"/>
                </a:solidFill>
                <a:latin typeface="Helvetica" panose="020B0604020202020204" pitchFamily="34" charset="0"/>
                <a:ea typeface="Calibri" panose="020F0502020204030204" pitchFamily="34" charset="0"/>
              </a:rPr>
              <a:t>ă</a:t>
            </a:r>
            <a:r>
              <a:rPr lang="en-US" b="1" dirty="0" smtClean="0">
                <a:solidFill>
                  <a:srgbClr val="00B050"/>
                </a:solidFill>
                <a:latin typeface="Helvetica" panose="020B0604020202020204" pitchFamily="34" charset="0"/>
                <a:ea typeface="Calibri" panose="020F0502020204030204" pitchFamily="34" charset="0"/>
              </a:rPr>
              <a:t>p</a:t>
            </a:r>
            <a:r>
              <a:rPr lang="ro-RO" b="1" dirty="0" smtClean="0">
                <a:solidFill>
                  <a:srgbClr val="00B050"/>
                </a:solidFill>
                <a:latin typeface="Helvetica" panose="020B0604020202020204" pitchFamily="34" charset="0"/>
                <a:ea typeface="Calibri" panose="020F0502020204030204" pitchFamily="34" charset="0"/>
              </a:rPr>
              <a:t>â</a:t>
            </a:r>
            <a:r>
              <a:rPr lang="en-US" b="1" dirty="0" smtClean="0">
                <a:solidFill>
                  <a:srgbClr val="00B050"/>
                </a:solidFill>
                <a:latin typeface="Helvetica" panose="020B0604020202020204" pitchFamily="34" charset="0"/>
                <a:ea typeface="Calibri" panose="020F0502020204030204" pitchFamily="34" charset="0"/>
              </a:rPr>
              <a:t>n </a:t>
            </a:r>
            <a:r>
              <a:rPr lang="en-US" b="1" dirty="0" err="1">
                <a:solidFill>
                  <a:srgbClr val="00B050"/>
                </a:solidFill>
                <a:latin typeface="Helvetica" panose="020B0604020202020204" pitchFamily="34" charset="0"/>
                <a:ea typeface="Calibri" panose="020F0502020204030204" pitchFamily="34" charset="0"/>
              </a:rPr>
              <a:t>pe</a:t>
            </a:r>
            <a:r>
              <a:rPr lang="en-US" b="1" dirty="0">
                <a:solidFill>
                  <a:srgbClr val="00B050"/>
                </a:solidFill>
                <a:latin typeface="Helvetica" panose="020B0604020202020204" pitchFamily="34" charset="0"/>
                <a:ea typeface="Calibri" panose="020F0502020204030204" pitchFamily="34" charset="0"/>
              </a:rPr>
              <a:t> 4 </a:t>
            </a:r>
            <a:r>
              <a:rPr lang="en-US" b="1" dirty="0" err="1">
                <a:solidFill>
                  <a:srgbClr val="00B050"/>
                </a:solidFill>
                <a:latin typeface="Helvetica" panose="020B0604020202020204" pitchFamily="34" charset="0"/>
                <a:ea typeface="Calibri" panose="020F0502020204030204" pitchFamily="34" charset="0"/>
              </a:rPr>
              <a:t>pioni</a:t>
            </a:r>
            <a:r>
              <a:rPr lang="en-US" b="1" dirty="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pleac</a:t>
            </a:r>
            <a:r>
              <a:rPr lang="ro-RO" b="1" dirty="0" smtClean="0">
                <a:solidFill>
                  <a:srgbClr val="00B050"/>
                </a:solidFill>
                <a:latin typeface="Helvetica" panose="020B0604020202020204" pitchFamily="34" charset="0"/>
                <a:ea typeface="Calibri" panose="020F0502020204030204" pitchFamily="34" charset="0"/>
              </a:rPr>
              <a:t>ă</a:t>
            </a:r>
            <a:r>
              <a:rPr lang="en-US" b="1" dirty="0" smtClean="0">
                <a:solidFill>
                  <a:srgbClr val="00B050"/>
                </a:solidFill>
                <a:latin typeface="Helvetica" panose="020B0604020202020204" pitchFamily="34" charset="0"/>
                <a:ea typeface="Calibri" panose="020F0502020204030204" pitchFamily="34" charset="0"/>
              </a:rPr>
              <a:t> </a:t>
            </a:r>
            <a:r>
              <a:rPr lang="en-US" b="1" dirty="0">
                <a:solidFill>
                  <a:srgbClr val="00B050"/>
                </a:solidFill>
                <a:latin typeface="Helvetica" panose="020B0604020202020204" pitchFamily="34" charset="0"/>
                <a:ea typeface="Calibri" panose="020F0502020204030204" pitchFamily="34" charset="0"/>
              </a:rPr>
              <a:t>la start din </a:t>
            </a:r>
            <a:r>
              <a:rPr lang="en-US" b="1" dirty="0" err="1" smtClean="0">
                <a:solidFill>
                  <a:srgbClr val="00B050"/>
                </a:solidFill>
                <a:latin typeface="Helvetica" panose="020B0604020202020204" pitchFamily="34" charset="0"/>
                <a:ea typeface="Calibri" panose="020F0502020204030204" pitchFamily="34" charset="0"/>
              </a:rPr>
              <a:t>casu</a:t>
            </a:r>
            <a:r>
              <a:rPr lang="ro-RO" b="1" dirty="0" smtClean="0">
                <a:solidFill>
                  <a:srgbClr val="00B050"/>
                </a:solidFill>
                <a:latin typeface="Helvetica" panose="020B0604020202020204" pitchFamily="34" charset="0"/>
                <a:ea typeface="Calibri" panose="020F0502020204030204" pitchFamily="34" charset="0"/>
              </a:rPr>
              <a:t>ț</a:t>
            </a:r>
            <a:r>
              <a:rPr lang="en-US" b="1" dirty="0" err="1" smtClean="0">
                <a:solidFill>
                  <a:srgbClr val="00B050"/>
                </a:solidFill>
                <a:latin typeface="Helvetica" panose="020B0604020202020204" pitchFamily="34" charset="0"/>
                <a:ea typeface="Calibri" panose="020F0502020204030204" pitchFamily="34" charset="0"/>
              </a:rPr>
              <a:t>ele</a:t>
            </a:r>
            <a:r>
              <a:rPr lang="en-US" b="1" dirty="0" smtClean="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desemnate</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Pe</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parcurs</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te</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impiedici</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sau</a:t>
            </a:r>
            <a:r>
              <a:rPr lang="en-US" b="1" dirty="0">
                <a:solidFill>
                  <a:srgbClr val="00B050"/>
                </a:solidFill>
                <a:latin typeface="Helvetica" panose="020B0604020202020204" pitchFamily="34" charset="0"/>
                <a:ea typeface="Calibri" panose="020F0502020204030204" pitchFamily="34" charset="0"/>
              </a:rPr>
              <a:t> </a:t>
            </a:r>
            <a:r>
              <a:rPr lang="en-US" b="1" dirty="0" smtClean="0">
                <a:solidFill>
                  <a:srgbClr val="00B050"/>
                </a:solidFill>
                <a:latin typeface="Helvetica" panose="020B0604020202020204" pitchFamily="34" charset="0"/>
                <a:ea typeface="Calibri" panose="020F0502020204030204" pitchFamily="34" charset="0"/>
              </a:rPr>
              <a:t>e</a:t>
            </a:r>
            <a:r>
              <a:rPr lang="ro-RO" b="1" dirty="0" smtClean="0">
                <a:solidFill>
                  <a:srgbClr val="00B050"/>
                </a:solidFill>
                <a:latin typeface="Helvetica" panose="020B0604020202020204" pitchFamily="34" charset="0"/>
                <a:ea typeface="Calibri" panose="020F0502020204030204" pitchFamily="34" charset="0"/>
              </a:rPr>
              <a:t>ș</a:t>
            </a:r>
            <a:r>
              <a:rPr lang="en-US" b="1" dirty="0" err="1" smtClean="0">
                <a:solidFill>
                  <a:srgbClr val="00B050"/>
                </a:solidFill>
                <a:latin typeface="Helvetica" panose="020B0604020202020204" pitchFamily="34" charset="0"/>
                <a:ea typeface="Calibri" panose="020F0502020204030204" pitchFamily="34" charset="0"/>
              </a:rPr>
              <a:t>ti</a:t>
            </a:r>
            <a:r>
              <a:rPr lang="en-US" b="1" dirty="0" smtClean="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scos</a:t>
            </a:r>
            <a:r>
              <a:rPr lang="en-US" b="1" dirty="0">
                <a:solidFill>
                  <a:srgbClr val="00B050"/>
                </a:solidFill>
                <a:latin typeface="Helvetica" panose="020B0604020202020204" pitchFamily="34" charset="0"/>
                <a:ea typeface="Calibri" panose="020F0502020204030204" pitchFamily="34" charset="0"/>
              </a:rPr>
              <a:t> din </a:t>
            </a:r>
            <a:r>
              <a:rPr lang="en-US" b="1" dirty="0" err="1">
                <a:solidFill>
                  <a:srgbClr val="00B050"/>
                </a:solidFill>
                <a:latin typeface="Helvetica" panose="020B0604020202020204" pitchFamily="34" charset="0"/>
                <a:ea typeface="Calibri" panose="020F0502020204030204" pitchFamily="34" charset="0"/>
              </a:rPr>
              <a:t>joc</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apelezi</a:t>
            </a:r>
            <a:r>
              <a:rPr lang="en-US" b="1" dirty="0">
                <a:solidFill>
                  <a:srgbClr val="00B050"/>
                </a:solidFill>
                <a:latin typeface="Helvetica" panose="020B0604020202020204" pitchFamily="34" charset="0"/>
                <a:ea typeface="Calibri" panose="020F0502020204030204" pitchFamily="34" charset="0"/>
              </a:rPr>
              <a:t> la </a:t>
            </a:r>
            <a:r>
              <a:rPr lang="en-US" b="1" dirty="0" err="1">
                <a:solidFill>
                  <a:srgbClr val="00B050"/>
                </a:solidFill>
                <a:latin typeface="Helvetica" panose="020B0604020202020204" pitchFamily="34" charset="0"/>
                <a:ea typeface="Calibri" panose="020F0502020204030204" pitchFamily="34" charset="0"/>
              </a:rPr>
              <a:t>noroc</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dai</a:t>
            </a:r>
            <a:r>
              <a:rPr lang="en-US" b="1" dirty="0">
                <a:solidFill>
                  <a:srgbClr val="00B050"/>
                </a:solidFill>
                <a:latin typeface="Helvetica" panose="020B0604020202020204" pitchFamily="34" charset="0"/>
                <a:ea typeface="Calibri" panose="020F0502020204030204" pitchFamily="34" charset="0"/>
              </a:rPr>
              <a:t> cu </a:t>
            </a:r>
            <a:r>
              <a:rPr lang="en-US" b="1" dirty="0" err="1">
                <a:solidFill>
                  <a:srgbClr val="00B050"/>
                </a:solidFill>
                <a:latin typeface="Helvetica" panose="020B0604020202020204" pitchFamily="34" charset="0"/>
                <a:ea typeface="Calibri" panose="020F0502020204030204" pitchFamily="34" charset="0"/>
              </a:rPr>
              <a:t>zarul</a:t>
            </a:r>
            <a:r>
              <a:rPr lang="en-US" b="1" dirty="0">
                <a:solidFill>
                  <a:srgbClr val="00B050"/>
                </a:solidFill>
                <a:latin typeface="Helvetica" panose="020B0604020202020204" pitchFamily="34" charset="0"/>
                <a:ea typeface="Calibri" panose="020F0502020204030204" pitchFamily="34" charset="0"/>
              </a:rPr>
              <a:t> </a:t>
            </a:r>
            <a:r>
              <a:rPr lang="ro-RO" b="1" dirty="0" err="1">
                <a:solidFill>
                  <a:srgbClr val="00B050"/>
                </a:solidFill>
                <a:latin typeface="Helvetica" panose="020B0604020202020204" pitchFamily="34" charset="0"/>
                <a:ea typeface="Calibri" panose="020F0502020204030204" pitchFamily="34" charset="0"/>
              </a:rPr>
              <a:t>ș</a:t>
            </a:r>
            <a:r>
              <a:rPr lang="en-US" b="1" dirty="0" err="1" smtClean="0">
                <a:solidFill>
                  <a:srgbClr val="00B050"/>
                </a:solidFill>
                <a:latin typeface="Helvetica" panose="020B0604020202020204" pitchFamily="34" charset="0"/>
                <a:ea typeface="Calibri" panose="020F0502020204030204" pitchFamily="34" charset="0"/>
              </a:rPr>
              <a:t>i</a:t>
            </a:r>
            <a:r>
              <a:rPr lang="en-US" b="1" dirty="0" smtClean="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ob</a:t>
            </a:r>
            <a:r>
              <a:rPr lang="ro-RO" b="1" dirty="0" smtClean="0">
                <a:solidFill>
                  <a:srgbClr val="00B050"/>
                </a:solidFill>
                <a:latin typeface="Helvetica" panose="020B0604020202020204" pitchFamily="34" charset="0"/>
                <a:ea typeface="Calibri" panose="020F0502020204030204" pitchFamily="34" charset="0"/>
              </a:rPr>
              <a:t>ț</a:t>
            </a:r>
            <a:r>
              <a:rPr lang="en-US" b="1" dirty="0" smtClean="0">
                <a:solidFill>
                  <a:srgbClr val="00B050"/>
                </a:solidFill>
                <a:latin typeface="Helvetica" panose="020B0604020202020204" pitchFamily="34" charset="0"/>
                <a:ea typeface="Calibri" panose="020F0502020204030204" pitchFamily="34" charset="0"/>
              </a:rPr>
              <a:t>ii </a:t>
            </a:r>
            <a:r>
              <a:rPr lang="en-US" b="1" dirty="0">
                <a:solidFill>
                  <a:srgbClr val="00B050"/>
                </a:solidFill>
                <a:latin typeface="Helvetica" panose="020B0604020202020204" pitchFamily="34" charset="0"/>
                <a:ea typeface="Calibri" panose="020F0502020204030204" pitchFamily="34" charset="0"/>
              </a:rPr>
              <a:t>un 6 </a:t>
            </a:r>
            <a:r>
              <a:rPr lang="en-US" b="1" dirty="0" err="1">
                <a:solidFill>
                  <a:srgbClr val="00B050"/>
                </a:solidFill>
                <a:latin typeface="Helvetica" panose="020B0604020202020204" pitchFamily="34" charset="0"/>
                <a:ea typeface="Calibri" panose="020F0502020204030204" pitchFamily="34" charset="0"/>
              </a:rPr>
              <a:t>norocos</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toate</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acestea</a:t>
            </a:r>
            <a:r>
              <a:rPr lang="en-US" b="1" dirty="0">
                <a:solidFill>
                  <a:srgbClr val="00B050"/>
                </a:solidFill>
                <a:latin typeface="Helvetica" panose="020B0604020202020204" pitchFamily="34" charset="0"/>
                <a:ea typeface="Calibri" panose="020F0502020204030204" pitchFamily="34" charset="0"/>
              </a:rPr>
              <a:t> </a:t>
            </a:r>
            <a:r>
              <a:rPr lang="en-US" b="1" dirty="0" smtClean="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vor</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distra</a:t>
            </a:r>
            <a:r>
              <a:rPr lang="en-US" b="1" dirty="0">
                <a:solidFill>
                  <a:srgbClr val="00B050"/>
                </a:solidFill>
                <a:latin typeface="Helvetica" panose="020B0604020202020204" pitchFamily="34" charset="0"/>
                <a:ea typeface="Calibri" panose="020F0502020204030204" pitchFamily="34" charset="0"/>
              </a:rPr>
              <a:t> </a:t>
            </a:r>
            <a:r>
              <a:rPr lang="en-US" b="1" dirty="0" err="1">
                <a:solidFill>
                  <a:srgbClr val="00B050"/>
                </a:solidFill>
                <a:latin typeface="Helvetica" panose="020B0604020202020204" pitchFamily="34" charset="0"/>
                <a:ea typeface="Calibri" panose="020F0502020204030204" pitchFamily="34" charset="0"/>
              </a:rPr>
              <a:t>pe</a:t>
            </a:r>
            <a:r>
              <a:rPr lang="en-US" b="1" dirty="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parcursul</a:t>
            </a:r>
            <a:r>
              <a:rPr lang="en-US" b="1" dirty="0" smtClean="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joc</a:t>
            </a:r>
            <a:r>
              <a:rPr lang="ro-RO" b="1" dirty="0" smtClean="0">
                <a:solidFill>
                  <a:srgbClr val="00B050"/>
                </a:solidFill>
                <a:latin typeface="Helvetica" panose="020B0604020202020204" pitchFamily="34" charset="0"/>
                <a:ea typeface="Calibri" panose="020F0502020204030204" pitchFamily="34" charset="0"/>
              </a:rPr>
              <a:t>ului</a:t>
            </a:r>
            <a:r>
              <a:rPr lang="en-US" b="1" dirty="0" smtClean="0">
                <a:solidFill>
                  <a:srgbClr val="00B050"/>
                </a:solidFill>
                <a:latin typeface="Helvetica" panose="020B0604020202020204" pitchFamily="34" charset="0"/>
                <a:ea typeface="Calibri" panose="020F0502020204030204" pitchFamily="34" charset="0"/>
              </a:rPr>
              <a:t> </a:t>
            </a:r>
            <a:r>
              <a:rPr lang="en-US" b="1" dirty="0" err="1" smtClean="0">
                <a:solidFill>
                  <a:srgbClr val="00B050"/>
                </a:solidFill>
                <a:latin typeface="Helvetica" panose="020B0604020202020204" pitchFamily="34" charset="0"/>
                <a:ea typeface="Calibri" panose="020F0502020204030204" pitchFamily="34" charset="0"/>
              </a:rPr>
              <a:t>palpitant</a:t>
            </a:r>
            <a:r>
              <a:rPr lang="ro-RO" b="1" dirty="0" smtClean="0">
                <a:solidFill>
                  <a:srgbClr val="00B050"/>
                </a:solidFill>
                <a:latin typeface="Helvetica" panose="020B0604020202020204" pitchFamily="34" charset="0"/>
                <a:ea typeface="Calibri" panose="020F0502020204030204" pitchFamily="34" charset="0"/>
              </a:rPr>
              <a:t>.</a:t>
            </a:r>
            <a:endParaRPr lang="en-US" b="1" dirty="0">
              <a:solidFill>
                <a:srgbClr val="00B050"/>
              </a:solidFill>
            </a:endParaRPr>
          </a:p>
        </p:txBody>
      </p:sp>
      <p:pic>
        <p:nvPicPr>
          <p:cNvPr id="6" name="Content Placeholder 5" descr="Joc interactiv Noriel - Nu te supara, frate! Mini | Noriel"/>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33914" y="1724781"/>
            <a:ext cx="7102021" cy="3932553"/>
          </a:xfrm>
          <a:prstGeom prst="rect">
            <a:avLst/>
          </a:prstGeom>
          <a:noFill/>
          <a:ln>
            <a:noFill/>
          </a:ln>
        </p:spPr>
      </p:pic>
    </p:spTree>
    <p:extLst>
      <p:ext uri="{BB962C8B-B14F-4D97-AF65-F5344CB8AC3E}">
        <p14:creationId xmlns:p14="http://schemas.microsoft.com/office/powerpoint/2010/main" val="234937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304799"/>
            <a:ext cx="10943999" cy="3328307"/>
          </a:xfrm>
        </p:spPr>
        <p:txBody>
          <a:bodyPr>
            <a:normAutofit/>
          </a:bodyPr>
          <a:lstStyle/>
          <a:p>
            <a:r>
              <a:rPr lang="ro-RO" dirty="0">
                <a:solidFill>
                  <a:srgbClr val="00B050"/>
                </a:solidFill>
              </a:rPr>
              <a:t>Copiii </a:t>
            </a:r>
            <a:r>
              <a:rPr lang="ro-RO" dirty="0" smtClean="0">
                <a:solidFill>
                  <a:srgbClr val="00B050"/>
                </a:solidFill>
              </a:rPr>
              <a:t>învață </a:t>
            </a:r>
            <a:r>
              <a:rPr lang="ro-RO" dirty="0">
                <a:solidFill>
                  <a:srgbClr val="00B050"/>
                </a:solidFill>
              </a:rPr>
              <a:t>concepte matematice, precum volumul </a:t>
            </a:r>
            <a:r>
              <a:rPr lang="ro-RO" dirty="0">
                <a:solidFill>
                  <a:srgbClr val="FFC000"/>
                </a:solidFill>
              </a:rPr>
              <a:t>unui obiect ș</a:t>
            </a:r>
            <a:r>
              <a:rPr lang="ro-RO" dirty="0" smtClean="0">
                <a:solidFill>
                  <a:srgbClr val="FFC000"/>
                </a:solidFill>
              </a:rPr>
              <a:t>i </a:t>
            </a:r>
            <a:r>
              <a:rPr lang="ro-RO" dirty="0">
                <a:solidFill>
                  <a:srgbClr val="FFC000"/>
                </a:solidFill>
              </a:rPr>
              <a:t>numerele, jucandu-se cu apa, nisip sau </a:t>
            </a:r>
            <a:r>
              <a:rPr lang="ro-RO" dirty="0">
                <a:solidFill>
                  <a:schemeClr val="accent4">
                    <a:lumMod val="60000"/>
                    <a:lumOff val="40000"/>
                  </a:schemeClr>
                </a:solidFill>
              </a:rPr>
              <a:t>cuburi. Totodata, ei </a:t>
            </a:r>
            <a:r>
              <a:rPr lang="ro-RO" dirty="0" smtClean="0">
                <a:solidFill>
                  <a:schemeClr val="accent4">
                    <a:lumMod val="60000"/>
                    <a:lumOff val="40000"/>
                  </a:schemeClr>
                </a:solidFill>
              </a:rPr>
              <a:t>își </a:t>
            </a:r>
            <a:r>
              <a:rPr lang="ro-RO" dirty="0">
                <a:solidFill>
                  <a:schemeClr val="accent4">
                    <a:lumMod val="60000"/>
                    <a:lumOff val="40000"/>
                  </a:schemeClr>
                </a:solidFill>
              </a:rPr>
              <a:t>dezvolta limbajul î</a:t>
            </a:r>
            <a:r>
              <a:rPr lang="ro-RO" dirty="0" smtClean="0">
                <a:solidFill>
                  <a:schemeClr val="accent4">
                    <a:lumMod val="60000"/>
                    <a:lumOff val="40000"/>
                  </a:schemeClr>
                </a:solidFill>
              </a:rPr>
              <a:t>n </a:t>
            </a:r>
            <a:r>
              <a:rPr lang="ro-RO" dirty="0">
                <a:solidFill>
                  <a:schemeClr val="accent4">
                    <a:lumMod val="60000"/>
                    <a:lumOff val="40000"/>
                  </a:schemeClr>
                </a:solidFill>
              </a:rPr>
              <a:t>timp ce fac </a:t>
            </a:r>
            <a:r>
              <a:rPr lang="ro-RO" dirty="0">
                <a:solidFill>
                  <a:srgbClr val="00B050"/>
                </a:solidFill>
              </a:rPr>
              <a:t>rime </a:t>
            </a:r>
            <a:r>
              <a:rPr lang="ro-RO" dirty="0" smtClean="0">
                <a:solidFill>
                  <a:srgbClr val="00B050"/>
                </a:solidFill>
              </a:rPr>
              <a:t>hazlii. Învață </a:t>
            </a:r>
            <a:r>
              <a:rPr lang="ro-RO" dirty="0">
                <a:solidFill>
                  <a:srgbClr val="00B050"/>
                </a:solidFill>
              </a:rPr>
              <a:t>despre propriul corp </a:t>
            </a:r>
            <a:r>
              <a:rPr lang="ro-RO" dirty="0" smtClean="0">
                <a:solidFill>
                  <a:srgbClr val="00B050"/>
                </a:solidFill>
              </a:rPr>
              <a:t>dănsând</a:t>
            </a:r>
            <a:r>
              <a:rPr lang="ro-RO" dirty="0"/>
              <a:t>, </a:t>
            </a:r>
            <a:r>
              <a:rPr lang="ro-RO" dirty="0" smtClean="0">
                <a:solidFill>
                  <a:srgbClr val="FF0000"/>
                </a:solidFill>
              </a:rPr>
              <a:t>alergând </a:t>
            </a:r>
            <a:r>
              <a:rPr lang="ro-RO" dirty="0">
                <a:solidFill>
                  <a:srgbClr val="FF0000"/>
                </a:solidFill>
              </a:rPr>
              <a:t>ș</a:t>
            </a:r>
            <a:r>
              <a:rPr lang="ro-RO" dirty="0" smtClean="0">
                <a:solidFill>
                  <a:srgbClr val="FF0000"/>
                </a:solidFill>
              </a:rPr>
              <a:t>i cățărându-se</a:t>
            </a:r>
            <a:r>
              <a:rPr lang="ro-RO"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89293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67393"/>
            <a:ext cx="10621735" cy="5293757"/>
          </a:xfrm>
          <a:prstGeom prst="rect">
            <a:avLst/>
          </a:prstGeom>
        </p:spPr>
        <p:txBody>
          <a:bodyPr wrap="square">
            <a:spAutoFit/>
          </a:bodyPr>
          <a:lstStyle/>
          <a:p>
            <a:r>
              <a:rPr lang="en-US" sz="3600" b="1" dirty="0" err="1">
                <a:solidFill>
                  <a:srgbClr val="7030A0"/>
                </a:solidFill>
                <a:latin typeface="Roboto"/>
              </a:rPr>
              <a:t>Copilul</a:t>
            </a:r>
            <a:r>
              <a:rPr lang="en-US" sz="3600" b="1" dirty="0">
                <a:solidFill>
                  <a:srgbClr val="7030A0"/>
                </a:solidFill>
                <a:latin typeface="Roboto"/>
              </a:rPr>
              <a:t> </a:t>
            </a:r>
            <a:r>
              <a:rPr lang="en-US" sz="3600" b="1" dirty="0" err="1">
                <a:solidFill>
                  <a:srgbClr val="7030A0"/>
                </a:solidFill>
                <a:latin typeface="Roboto"/>
              </a:rPr>
              <a:t>râde</a:t>
            </a:r>
            <a:r>
              <a:rPr lang="en-US" sz="3600" b="1" dirty="0">
                <a:solidFill>
                  <a:srgbClr val="7030A0"/>
                </a:solidFill>
                <a:latin typeface="Roboto"/>
              </a:rPr>
              <a:t>:</a:t>
            </a:r>
            <a:r>
              <a:rPr lang="en-US" sz="3600" b="1" dirty="0">
                <a:solidFill>
                  <a:srgbClr val="7030A0"/>
                </a:solidFill>
              </a:rPr>
              <a:t/>
            </a:r>
            <a:br>
              <a:rPr lang="en-US" sz="3600" b="1" dirty="0">
                <a:solidFill>
                  <a:srgbClr val="7030A0"/>
                </a:solidFill>
              </a:rPr>
            </a:br>
            <a:r>
              <a:rPr lang="en-US" sz="3600" b="1" dirty="0">
                <a:solidFill>
                  <a:srgbClr val="7030A0"/>
                </a:solidFill>
                <a:latin typeface="Roboto"/>
              </a:rPr>
              <a:t>„</a:t>
            </a:r>
            <a:r>
              <a:rPr lang="en-US" sz="3600" b="1" dirty="0" err="1">
                <a:solidFill>
                  <a:srgbClr val="7030A0"/>
                </a:solidFill>
                <a:latin typeface="Roboto"/>
              </a:rPr>
              <a:t>Înţelepciunea</a:t>
            </a:r>
            <a:r>
              <a:rPr lang="en-US" sz="3600" b="1" dirty="0">
                <a:solidFill>
                  <a:srgbClr val="7030A0"/>
                </a:solidFill>
                <a:latin typeface="Roboto"/>
              </a:rPr>
              <a:t> </a:t>
            </a:r>
            <a:r>
              <a:rPr lang="en-US" sz="3600" b="1" dirty="0" err="1">
                <a:solidFill>
                  <a:srgbClr val="7030A0"/>
                </a:solidFill>
                <a:latin typeface="Roboto"/>
              </a:rPr>
              <a:t>şi</a:t>
            </a:r>
            <a:r>
              <a:rPr lang="en-US" sz="3600" b="1" dirty="0">
                <a:solidFill>
                  <a:srgbClr val="7030A0"/>
                </a:solidFill>
                <a:latin typeface="Roboto"/>
              </a:rPr>
              <a:t> </a:t>
            </a:r>
            <a:r>
              <a:rPr lang="en-US" sz="3600" b="1" dirty="0" err="1">
                <a:solidFill>
                  <a:srgbClr val="7030A0"/>
                </a:solidFill>
                <a:latin typeface="Roboto"/>
              </a:rPr>
              <a:t>iubirea</a:t>
            </a:r>
            <a:r>
              <a:rPr lang="en-US" sz="3600" b="1" dirty="0">
                <a:solidFill>
                  <a:srgbClr val="7030A0"/>
                </a:solidFill>
                <a:latin typeface="Roboto"/>
              </a:rPr>
              <a:t> mea e </a:t>
            </a:r>
            <a:r>
              <a:rPr lang="en-US" sz="3600" b="1" dirty="0" err="1">
                <a:solidFill>
                  <a:srgbClr val="7030A0"/>
                </a:solidFill>
                <a:latin typeface="Roboto"/>
              </a:rPr>
              <a:t>jocul</a:t>
            </a:r>
            <a:r>
              <a:rPr lang="en-US" sz="3600" b="1" dirty="0">
                <a:solidFill>
                  <a:srgbClr val="7030A0"/>
                </a:solidFill>
                <a:latin typeface="Roboto"/>
              </a:rPr>
              <a:t>!”</a:t>
            </a:r>
            <a:r>
              <a:rPr lang="en-US" sz="3600" b="1" dirty="0">
                <a:solidFill>
                  <a:srgbClr val="7030A0"/>
                </a:solidFill>
              </a:rPr>
              <a:t/>
            </a:r>
            <a:br>
              <a:rPr lang="en-US" sz="3600" b="1" dirty="0">
                <a:solidFill>
                  <a:srgbClr val="7030A0"/>
                </a:solidFill>
              </a:rPr>
            </a:br>
            <a:r>
              <a:rPr lang="en-US" sz="3600" b="1" dirty="0" err="1">
                <a:solidFill>
                  <a:srgbClr val="7030A0"/>
                </a:solidFill>
                <a:latin typeface="Roboto"/>
              </a:rPr>
              <a:t>Tânărul</a:t>
            </a:r>
            <a:r>
              <a:rPr lang="en-US" sz="3600" b="1" dirty="0">
                <a:solidFill>
                  <a:srgbClr val="7030A0"/>
                </a:solidFill>
                <a:latin typeface="Roboto"/>
              </a:rPr>
              <a:t> </a:t>
            </a:r>
            <a:r>
              <a:rPr lang="en-US" sz="3600" b="1" dirty="0" err="1">
                <a:solidFill>
                  <a:srgbClr val="7030A0"/>
                </a:solidFill>
                <a:latin typeface="Roboto"/>
              </a:rPr>
              <a:t>cântă</a:t>
            </a:r>
            <a:r>
              <a:rPr lang="en-US" sz="3600" b="1" dirty="0">
                <a:solidFill>
                  <a:srgbClr val="7030A0"/>
                </a:solidFill>
                <a:latin typeface="Roboto"/>
              </a:rPr>
              <a:t>:</a:t>
            </a:r>
            <a:r>
              <a:rPr lang="en-US" sz="3600" b="1" dirty="0">
                <a:solidFill>
                  <a:srgbClr val="7030A0"/>
                </a:solidFill>
              </a:rPr>
              <a:t/>
            </a:r>
            <a:br>
              <a:rPr lang="en-US" sz="3600" b="1" dirty="0">
                <a:solidFill>
                  <a:srgbClr val="7030A0"/>
                </a:solidFill>
              </a:rPr>
            </a:br>
            <a:r>
              <a:rPr lang="en-US" sz="3600" b="1" dirty="0">
                <a:solidFill>
                  <a:srgbClr val="7030A0"/>
                </a:solidFill>
                <a:latin typeface="Roboto"/>
              </a:rPr>
              <a:t>„</a:t>
            </a:r>
            <a:r>
              <a:rPr lang="en-US" sz="3600" b="1" dirty="0" err="1">
                <a:solidFill>
                  <a:srgbClr val="7030A0"/>
                </a:solidFill>
                <a:latin typeface="Roboto"/>
              </a:rPr>
              <a:t>Jocul</a:t>
            </a:r>
            <a:r>
              <a:rPr lang="en-US" sz="3600" b="1" dirty="0">
                <a:solidFill>
                  <a:srgbClr val="7030A0"/>
                </a:solidFill>
                <a:latin typeface="Roboto"/>
              </a:rPr>
              <a:t> </a:t>
            </a:r>
            <a:r>
              <a:rPr lang="en-US" sz="3600" b="1" dirty="0" err="1">
                <a:solidFill>
                  <a:srgbClr val="7030A0"/>
                </a:solidFill>
                <a:latin typeface="Roboto"/>
              </a:rPr>
              <a:t>şi-nţelepciunea</a:t>
            </a:r>
            <a:r>
              <a:rPr lang="en-US" sz="3600" b="1" dirty="0">
                <a:solidFill>
                  <a:srgbClr val="7030A0"/>
                </a:solidFill>
                <a:latin typeface="Roboto"/>
              </a:rPr>
              <a:t> mea-</a:t>
            </a:r>
            <a:r>
              <a:rPr lang="en-US" sz="3600" b="1" dirty="0" err="1">
                <a:solidFill>
                  <a:srgbClr val="7030A0"/>
                </a:solidFill>
                <a:latin typeface="Roboto"/>
              </a:rPr>
              <a:t>i</a:t>
            </a:r>
            <a:r>
              <a:rPr lang="en-US" sz="3600" b="1" dirty="0">
                <a:solidFill>
                  <a:srgbClr val="7030A0"/>
                </a:solidFill>
                <a:latin typeface="Roboto"/>
              </a:rPr>
              <a:t> </a:t>
            </a:r>
            <a:r>
              <a:rPr lang="en-US" sz="3600" b="1" dirty="0" err="1">
                <a:solidFill>
                  <a:srgbClr val="7030A0"/>
                </a:solidFill>
                <a:latin typeface="Roboto"/>
              </a:rPr>
              <a:t>iubirea</a:t>
            </a:r>
            <a:r>
              <a:rPr lang="en-US" sz="3600" b="1" dirty="0">
                <a:solidFill>
                  <a:srgbClr val="7030A0"/>
                </a:solidFill>
                <a:latin typeface="Roboto"/>
              </a:rPr>
              <a:t>!”</a:t>
            </a:r>
            <a:r>
              <a:rPr lang="en-US" sz="3600" b="1" dirty="0">
                <a:solidFill>
                  <a:srgbClr val="7030A0"/>
                </a:solidFill>
              </a:rPr>
              <a:t/>
            </a:r>
            <a:br>
              <a:rPr lang="en-US" sz="3600" b="1" dirty="0">
                <a:solidFill>
                  <a:srgbClr val="7030A0"/>
                </a:solidFill>
              </a:rPr>
            </a:br>
            <a:r>
              <a:rPr lang="en-US" sz="3600" b="1" dirty="0" err="1">
                <a:solidFill>
                  <a:srgbClr val="7030A0"/>
                </a:solidFill>
                <a:latin typeface="Roboto"/>
              </a:rPr>
              <a:t>Bătrânul</a:t>
            </a:r>
            <a:r>
              <a:rPr lang="en-US" sz="3600" b="1" dirty="0">
                <a:solidFill>
                  <a:srgbClr val="7030A0"/>
                </a:solidFill>
                <a:latin typeface="Roboto"/>
              </a:rPr>
              <a:t> </a:t>
            </a:r>
            <a:r>
              <a:rPr lang="en-US" sz="3600" b="1" dirty="0" err="1">
                <a:solidFill>
                  <a:srgbClr val="7030A0"/>
                </a:solidFill>
                <a:latin typeface="Roboto"/>
              </a:rPr>
              <a:t>tace</a:t>
            </a:r>
            <a:r>
              <a:rPr lang="en-US" sz="3600" b="1" dirty="0">
                <a:solidFill>
                  <a:srgbClr val="7030A0"/>
                </a:solidFill>
                <a:latin typeface="Roboto"/>
              </a:rPr>
              <a:t>:</a:t>
            </a:r>
            <a:r>
              <a:rPr lang="en-US" sz="3600" b="1" dirty="0">
                <a:solidFill>
                  <a:srgbClr val="7030A0"/>
                </a:solidFill>
              </a:rPr>
              <a:t/>
            </a:r>
            <a:br>
              <a:rPr lang="en-US" sz="3600" b="1" dirty="0">
                <a:solidFill>
                  <a:srgbClr val="7030A0"/>
                </a:solidFill>
              </a:rPr>
            </a:br>
            <a:r>
              <a:rPr lang="en-US" sz="3600" b="1" dirty="0">
                <a:solidFill>
                  <a:srgbClr val="7030A0"/>
                </a:solidFill>
                <a:latin typeface="Roboto"/>
              </a:rPr>
              <a:t>„</a:t>
            </a:r>
            <a:r>
              <a:rPr lang="en-US" sz="3600" b="1" dirty="0" err="1">
                <a:solidFill>
                  <a:srgbClr val="7030A0"/>
                </a:solidFill>
                <a:latin typeface="Roboto"/>
              </a:rPr>
              <a:t>Iubirea</a:t>
            </a:r>
            <a:r>
              <a:rPr lang="en-US" sz="3600" b="1" dirty="0">
                <a:solidFill>
                  <a:srgbClr val="7030A0"/>
                </a:solidFill>
                <a:latin typeface="Roboto"/>
              </a:rPr>
              <a:t> </a:t>
            </a:r>
            <a:r>
              <a:rPr lang="en-US" sz="3600" b="1" dirty="0" err="1">
                <a:solidFill>
                  <a:srgbClr val="7030A0"/>
                </a:solidFill>
                <a:latin typeface="Roboto"/>
              </a:rPr>
              <a:t>şi</a:t>
            </a:r>
            <a:r>
              <a:rPr lang="en-US" sz="3600" b="1" dirty="0">
                <a:solidFill>
                  <a:srgbClr val="7030A0"/>
                </a:solidFill>
                <a:latin typeface="Roboto"/>
              </a:rPr>
              <a:t> </a:t>
            </a:r>
            <a:r>
              <a:rPr lang="en-US" sz="3600" b="1" dirty="0" err="1">
                <a:solidFill>
                  <a:srgbClr val="7030A0"/>
                </a:solidFill>
                <a:latin typeface="Roboto"/>
              </a:rPr>
              <a:t>jocul</a:t>
            </a:r>
            <a:r>
              <a:rPr lang="en-US" sz="3600" b="1" dirty="0">
                <a:solidFill>
                  <a:srgbClr val="7030A0"/>
                </a:solidFill>
                <a:latin typeface="Roboto"/>
              </a:rPr>
              <a:t> meu e-</a:t>
            </a:r>
            <a:r>
              <a:rPr lang="en-US" sz="3600" b="1" dirty="0" err="1">
                <a:solidFill>
                  <a:srgbClr val="7030A0"/>
                </a:solidFill>
                <a:latin typeface="Roboto"/>
              </a:rPr>
              <a:t>nţelepciunea</a:t>
            </a:r>
            <a:r>
              <a:rPr lang="en-US" sz="3600" b="1" dirty="0" smtClean="0">
                <a:solidFill>
                  <a:srgbClr val="7030A0"/>
                </a:solidFill>
                <a:latin typeface="Roboto"/>
              </a:rPr>
              <a:t>!”</a:t>
            </a:r>
            <a:endParaRPr lang="ro-RO" sz="3600" dirty="0">
              <a:solidFill>
                <a:srgbClr val="222222"/>
              </a:solidFill>
              <a:latin typeface="Roboto"/>
            </a:endParaRPr>
          </a:p>
          <a:p>
            <a:endParaRPr lang="ro-RO" sz="3600" dirty="0" smtClean="0">
              <a:solidFill>
                <a:srgbClr val="222222"/>
              </a:solidFill>
              <a:latin typeface="Roboto"/>
            </a:endParaRPr>
          </a:p>
          <a:p>
            <a:r>
              <a:rPr lang="ro-RO" sz="3600" dirty="0" smtClean="0">
                <a:solidFill>
                  <a:srgbClr val="7030A0"/>
                </a:solidFill>
                <a:latin typeface="Roboto"/>
              </a:rPr>
              <a:t>                                                      LUCIAN BLAGA</a:t>
            </a:r>
          </a:p>
          <a:p>
            <a:endParaRPr lang="ro-RO" sz="3600" dirty="0">
              <a:solidFill>
                <a:srgbClr val="7030A0"/>
              </a:solidFill>
              <a:latin typeface="Roboto"/>
            </a:endParaRPr>
          </a:p>
          <a:p>
            <a:r>
              <a:rPr lang="ro-RO" sz="1400" smtClean="0">
                <a:solidFill>
                  <a:srgbClr val="7030A0"/>
                </a:solidFill>
                <a:latin typeface="Roboto"/>
              </a:rPr>
              <a:t>                                                    Fotografii </a:t>
            </a:r>
            <a:r>
              <a:rPr lang="ro-RO" sz="1400" dirty="0" smtClean="0">
                <a:solidFill>
                  <a:srgbClr val="7030A0"/>
                </a:solidFill>
                <a:latin typeface="Roboto"/>
              </a:rPr>
              <a:t>preluate de pe Grupul CSEI JUNIOR</a:t>
            </a:r>
            <a:endParaRPr lang="en-US" sz="1400" dirty="0">
              <a:solidFill>
                <a:srgbClr val="7030A0"/>
              </a:solidFill>
            </a:endParaRPr>
          </a:p>
        </p:txBody>
      </p:sp>
    </p:spTree>
    <p:extLst>
      <p:ext uri="{BB962C8B-B14F-4D97-AF65-F5344CB8AC3E}">
        <p14:creationId xmlns:p14="http://schemas.microsoft.com/office/powerpoint/2010/main" val="108109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799"/>
            <a:ext cx="11009313" cy="1695451"/>
          </a:xfrm>
        </p:spPr>
        <p:txBody>
          <a:bodyPr>
            <a:normAutofit fontScale="90000"/>
          </a:bodyPr>
          <a:lstStyle/>
          <a:p>
            <a:r>
              <a:rPr lang="en-US"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t>
            </a: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Prin </a:t>
            </a:r>
            <a: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intermediul jocului, copilul îşi satisface nevoia de activitate, de acţionare asupra obiectelor şi de transpunere în situaţii diferite. Practic copilul descoperă lumea prin intermediul jocului.</a:t>
            </a:r>
            <a:r>
              <a:rPr lang="en-US" sz="3200" dirty="0">
                <a:solidFill>
                  <a:srgbClr val="00B050"/>
                </a:solidFill>
              </a:rPr>
              <a:t/>
            </a:r>
            <a:br>
              <a:rPr lang="en-US" sz="3200" dirty="0">
                <a:solidFill>
                  <a:srgbClr val="00B050"/>
                </a:solidFill>
              </a:rPr>
            </a:br>
            <a:endParaRPr lang="en-US" sz="3200" dirty="0">
              <a:solidFill>
                <a:srgbClr val="00B050"/>
              </a:solidFill>
            </a:endParaRPr>
          </a:p>
        </p:txBody>
      </p:sp>
      <p:pic>
        <p:nvPicPr>
          <p:cNvPr id="5" name="Content Placeholder 6" descr="F:\P O Z E\poze pocu februarie\IMG_20190227_112452.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6813" y="1942301"/>
            <a:ext cx="4572000" cy="3429799"/>
          </a:xfrm>
          <a:prstGeom prst="rect">
            <a:avLst/>
          </a:prstGeom>
          <a:noFill/>
          <a:ln>
            <a:noFill/>
          </a:ln>
        </p:spPr>
      </p:pic>
      <p:pic>
        <p:nvPicPr>
          <p:cNvPr id="6" name="Content Placeholder 5" descr="Este posibil ca imaginea sÄ conÅ£inÄ: unul sau mai mulÅ£i oameni, oameni stÃ¢nd jos Åi interio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08813" y="1943100"/>
            <a:ext cx="4572000" cy="3429000"/>
          </a:xfrm>
          <a:prstGeom prst="rect">
            <a:avLst/>
          </a:prstGeom>
          <a:noFill/>
          <a:ln>
            <a:noFill/>
          </a:ln>
        </p:spPr>
      </p:pic>
      <p:sp>
        <p:nvSpPr>
          <p:cNvPr id="8" name="Rectangle 7"/>
          <p:cNvSpPr/>
          <p:nvPr/>
        </p:nvSpPr>
        <p:spPr>
          <a:xfrm>
            <a:off x="5592496" y="3244334"/>
            <a:ext cx="1094054" cy="369332"/>
          </a:xfrm>
          <a:prstGeom prst="rect">
            <a:avLst/>
          </a:prstGeom>
        </p:spPr>
        <p:txBody>
          <a:bodyPr wrap="square">
            <a:spAutoFit/>
          </a:bodyPr>
          <a:lstStyle/>
          <a:p>
            <a:endParaRPr lang="en-US" dirty="0">
              <a:solidFill>
                <a:srgbClr val="FF0000"/>
              </a:solidFill>
            </a:endParaRPr>
          </a:p>
        </p:txBody>
      </p:sp>
      <p:sp>
        <p:nvSpPr>
          <p:cNvPr id="10" name="Smiley Face 9"/>
          <p:cNvSpPr/>
          <p:nvPr/>
        </p:nvSpPr>
        <p:spPr>
          <a:xfrm>
            <a:off x="5592496" y="2065564"/>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2740439" y="3613666"/>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9399400" y="2650280"/>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668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06137"/>
            <a:ext cx="11495314" cy="2383970"/>
          </a:xfrm>
        </p:spPr>
        <p:txBody>
          <a:bodyPr>
            <a:normAutofit fontScale="90000"/>
          </a:bodyPr>
          <a:lstStyle/>
          <a:p>
            <a:r>
              <a:rPr lang="en-US" dirty="0" smtClean="0">
                <a:effectLst>
                  <a:outerShdw blurRad="38100" dist="38100" dir="2700000" algn="tl">
                    <a:srgbClr val="000000"/>
                  </a:outerShdw>
                </a:effectLst>
              </a:rPr>
              <a:t>	</a:t>
            </a:r>
            <a:r>
              <a:rPr lang="ro-RO" sz="3100" dirty="0" smtClean="0">
                <a:solidFill>
                  <a:schemeClr val="accent3">
                    <a:lumMod val="60000"/>
                    <a:lumOff val="40000"/>
                  </a:schemeClr>
                </a:solidFill>
                <a:effectLst>
                  <a:outerShdw blurRad="38100" dist="38100" dir="2700000" algn="tl">
                    <a:srgbClr val="000000"/>
                  </a:outerShdw>
                </a:effectLst>
              </a:rPr>
              <a:t>În jocul terapeutic </a:t>
            </a:r>
            <a:r>
              <a:rPr lang="ro-RO" sz="3100" dirty="0">
                <a:solidFill>
                  <a:schemeClr val="accent3">
                    <a:lumMod val="60000"/>
                    <a:lumOff val="40000"/>
                  </a:schemeClr>
                </a:solidFill>
                <a:effectLst>
                  <a:outerShdw blurRad="38100" dist="38100" dir="2700000" algn="tl">
                    <a:srgbClr val="000000"/>
                  </a:outerShdw>
                </a:effectLst>
              </a:rPr>
              <a:t>s</a:t>
            </a:r>
            <a:r>
              <a:rPr lang="ro-RO" sz="3100" dirty="0" smtClean="0">
                <a:solidFill>
                  <a:schemeClr val="accent3">
                    <a:lumMod val="60000"/>
                    <a:lumOff val="40000"/>
                  </a:schemeClr>
                </a:solidFill>
                <a:effectLst>
                  <a:outerShdw blurRad="38100" dist="38100" dir="2700000" algn="tl">
                    <a:srgbClr val="000000"/>
                  </a:outerShdw>
                </a:effectLst>
              </a:rPr>
              <a:t>e </a:t>
            </a:r>
            <a:r>
              <a:rPr lang="ro-RO" sz="3100" dirty="0">
                <a:solidFill>
                  <a:schemeClr val="accent3">
                    <a:lumMod val="60000"/>
                    <a:lumOff val="40000"/>
                  </a:schemeClr>
                </a:solidFill>
                <a:effectLst>
                  <a:outerShdw blurRad="38100" dist="38100" dir="2700000" algn="tl">
                    <a:srgbClr val="000000"/>
                  </a:outerShdw>
                </a:effectLst>
              </a:rPr>
              <a:t>recomanda folosirea materialelor cunoscute de copil, sau descrierea celor noi introduse.</a:t>
            </a:r>
            <a:r>
              <a:rPr lang="en-US" sz="3100" dirty="0">
                <a:solidFill>
                  <a:schemeClr val="accent3">
                    <a:lumMod val="60000"/>
                    <a:lumOff val="40000"/>
                  </a:schemeClr>
                </a:solidFill>
              </a:rPr>
              <a:t/>
            </a:r>
            <a:br>
              <a:rPr lang="en-US" sz="3100" dirty="0">
                <a:solidFill>
                  <a:schemeClr val="accent3">
                    <a:lumMod val="60000"/>
                    <a:lumOff val="40000"/>
                  </a:schemeClr>
                </a:solidFill>
              </a:rPr>
            </a:br>
            <a:r>
              <a:rPr lang="ro-RO" sz="3100" dirty="0">
                <a:solidFill>
                  <a:schemeClr val="accent3">
                    <a:lumMod val="60000"/>
                    <a:lumOff val="40000"/>
                  </a:schemeClr>
                </a:solidFill>
              </a:rPr>
              <a:t>	</a:t>
            </a:r>
            <a:r>
              <a:rPr lang="ro-RO" sz="3100" dirty="0">
                <a:solidFill>
                  <a:schemeClr val="accent3">
                    <a:lumMod val="60000"/>
                    <a:lumOff val="40000"/>
                  </a:schemeClr>
                </a:solidFill>
                <a:effectLst>
                  <a:outerShdw blurRad="38100" dist="38100" dir="2700000" algn="tl">
                    <a:srgbClr val="000000"/>
                  </a:outerShdw>
                </a:effectLst>
              </a:rPr>
              <a:t>Cele mai mici reuşite trebuie sa fie apreciate, lăudate. Terapeutul trebuie să-l încurajeze pe copil, să trăiască bucuria unei victorii alături de copil.</a:t>
            </a:r>
            <a:r>
              <a:rPr lang="en-US" sz="3100" dirty="0">
                <a:solidFill>
                  <a:schemeClr val="accent3">
                    <a:lumMod val="60000"/>
                    <a:lumOff val="40000"/>
                  </a:schemeClr>
                </a:solidFill>
              </a:rPr>
              <a:t/>
            </a:r>
            <a:br>
              <a:rPr lang="en-US" sz="3100" dirty="0">
                <a:solidFill>
                  <a:schemeClr val="accent3">
                    <a:lumMod val="60000"/>
                    <a:lumOff val="40000"/>
                  </a:schemeClr>
                </a:solidFill>
              </a:rPr>
            </a:br>
            <a:endParaRPr lang="en-US" sz="3100" dirty="0">
              <a:solidFill>
                <a:schemeClr val="accent3">
                  <a:lumMod val="60000"/>
                  <a:lumOff val="40000"/>
                </a:schemeClr>
              </a:solidFill>
            </a:endParaRPr>
          </a:p>
        </p:txBody>
      </p:sp>
      <p:pic>
        <p:nvPicPr>
          <p:cNvPr id="3" name="Picture 2" descr="Este posibil ca imaginea sÄ conÅ£inÄ: unul sau mai mulÅ£i oameni Åi oameni stÃ¢nd jos"/>
          <p:cNvPicPr/>
          <p:nvPr/>
        </p:nvPicPr>
        <p:blipFill>
          <a:blip r:embed="rId2">
            <a:extLst>
              <a:ext uri="{28A0092B-C50C-407E-A947-70E740481C1C}">
                <a14:useLocalDpi xmlns:a14="http://schemas.microsoft.com/office/drawing/2010/main" val="0"/>
              </a:ext>
            </a:extLst>
          </a:blip>
          <a:srcRect/>
          <a:stretch>
            <a:fillRect/>
          </a:stretch>
        </p:blipFill>
        <p:spPr bwMode="auto">
          <a:xfrm>
            <a:off x="6344770" y="2781740"/>
            <a:ext cx="5520311" cy="3168352"/>
          </a:xfrm>
          <a:prstGeom prst="rect">
            <a:avLst/>
          </a:prstGeom>
          <a:noFill/>
          <a:ln>
            <a:noFill/>
          </a:ln>
        </p:spPr>
      </p:pic>
      <p:pic>
        <p:nvPicPr>
          <p:cNvPr id="4" name="Picture Placeholder 5" descr="Este posibil ca imaginea sÄ conÅ£inÄ: 1 persoanÄ, interior"/>
          <p:cNvPicPr>
            <a:picLocks/>
          </p:cNvPicPr>
          <p:nvPr/>
        </p:nvPicPr>
        <p:blipFill>
          <a:blip r:embed="rId3">
            <a:extLst>
              <a:ext uri="{28A0092B-C50C-407E-A947-70E740481C1C}">
                <a14:useLocalDpi xmlns:a14="http://schemas.microsoft.com/office/drawing/2010/main" val="0"/>
              </a:ext>
            </a:extLst>
          </a:blip>
          <a:srcRect t="28791" b="28791"/>
          <a:stretch>
            <a:fillRect/>
          </a:stretch>
        </p:blipFill>
        <p:spPr bwMode="auto">
          <a:xfrm>
            <a:off x="1530132" y="2293674"/>
            <a:ext cx="4717475" cy="2898811"/>
          </a:xfrm>
          <a:prstGeom prst="rect">
            <a:avLst/>
          </a:prstGeom>
          <a:noFill/>
          <a:ln>
            <a:noFill/>
          </a:ln>
        </p:spPr>
      </p:pic>
    </p:spTree>
    <p:extLst>
      <p:ext uri="{BB962C8B-B14F-4D97-AF65-F5344CB8AC3E}">
        <p14:creationId xmlns:p14="http://schemas.microsoft.com/office/powerpoint/2010/main" val="383131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9" y="898072"/>
            <a:ext cx="10396994" cy="3910691"/>
          </a:xfrm>
        </p:spPr>
        <p:txBody>
          <a:bodyPr>
            <a:normAutofit fontScale="90000"/>
          </a:bodyPr>
          <a:lstStyle/>
          <a:p>
            <a:r>
              <a:rPr lang="en-US" sz="3200" dirty="0" smtClean="0">
                <a:solidFill>
                  <a:srgbClr val="0070C0"/>
                </a:solidFill>
                <a:effectLst>
                  <a:outerShdw blurRad="38100" dist="38100" dir="2700000" algn="tl">
                    <a:srgbClr val="000000"/>
                  </a:outerShdw>
                </a:effectLst>
              </a:rPr>
              <a:t>             </a:t>
            </a:r>
            <a:r>
              <a:rPr lang="ro-RO" sz="3200" dirty="0" smtClean="0">
                <a:solidFill>
                  <a:srgbClr val="0070C0"/>
                </a:solidFill>
                <a:effectLst>
                  <a:outerShdw blurRad="38100" dist="38100" dir="2700000" algn="tl">
                    <a:srgbClr val="000000"/>
                  </a:outerShdw>
                </a:effectLst>
              </a:rPr>
              <a:t>Reguli </a:t>
            </a:r>
            <a:r>
              <a:rPr lang="ro-RO" sz="3200" dirty="0">
                <a:solidFill>
                  <a:srgbClr val="0070C0"/>
                </a:solidFill>
                <a:effectLst>
                  <a:outerShdw blurRad="38100" dist="38100" dir="2700000" algn="tl">
                    <a:srgbClr val="000000"/>
                  </a:outerShdw>
                </a:effectLst>
              </a:rPr>
              <a:t>de bază în  organizare şi orientarea jocului</a:t>
            </a:r>
            <a:r>
              <a:rPr lang="ro-RO" sz="3200" dirty="0" smtClean="0">
                <a:solidFill>
                  <a:srgbClr val="0070C0"/>
                </a:solidFill>
                <a:effectLst>
                  <a:outerShdw blurRad="38100" dist="38100" dir="2700000" algn="tl">
                    <a:srgbClr val="000000"/>
                  </a:outerShdw>
                </a:effectLst>
              </a:rPr>
              <a:t>:</a:t>
            </a:r>
            <a:r>
              <a:rPr lang="en-US" sz="3200" dirty="0" smtClean="0">
                <a:solidFill>
                  <a:srgbClr val="0070C0"/>
                </a:solidFill>
                <a:effectLst>
                  <a:outerShdw blurRad="38100" dist="38100" dir="2700000" algn="tl">
                    <a:srgbClr val="000000"/>
                  </a:outerShdw>
                </a:effectLst>
              </a:rPr>
              <a:t/>
            </a:r>
            <a:br>
              <a:rPr lang="en-US" sz="3200" dirty="0" smtClean="0">
                <a:solidFill>
                  <a:srgbClr val="0070C0"/>
                </a:solidFill>
                <a:effectLst>
                  <a:outerShdw blurRad="38100" dist="38100" dir="2700000" algn="tl">
                    <a:srgbClr val="000000"/>
                  </a:outerShdw>
                </a:effectLst>
              </a:rPr>
            </a:br>
            <a:r>
              <a:rPr lang="en-US" sz="3200" dirty="0">
                <a:solidFill>
                  <a:srgbClr val="0070C0"/>
                </a:solidFill>
              </a:rPr>
              <a:t/>
            </a:r>
            <a:br>
              <a:rPr lang="en-US" sz="3200" dirty="0">
                <a:solidFill>
                  <a:srgbClr val="0070C0"/>
                </a:solidFill>
              </a:rPr>
            </a:br>
            <a:r>
              <a:rPr lang="ro-RO" sz="3200" dirty="0">
                <a:effectLst>
                  <a:outerShdw blurRad="38100" dist="38100" dir="2700000" algn="tl">
                    <a:srgbClr val="000000"/>
                  </a:outerShdw>
                </a:effectLst>
              </a:rPr>
              <a:t>  </a:t>
            </a:r>
            <a:r>
              <a:rPr lang="ro-RO" sz="3200" dirty="0">
                <a:solidFill>
                  <a:srgbClr val="FFFF00"/>
                </a:solidFill>
                <a:effectLst>
                  <a:outerShdw blurRad="38100" dist="38100" dir="2700000" algn="tl">
                    <a:srgbClr val="000000"/>
                  </a:outerShdw>
                </a:effectLst>
              </a:rPr>
              <a:t>Să se dea posibilitatea de a reuşi, chiar dacă dificultăţile sunt mari</a:t>
            </a:r>
            <a:r>
              <a:rPr lang="ro-RO" sz="3200" dirty="0" smtClean="0">
                <a:solidFill>
                  <a:srgbClr val="FFFF00"/>
                </a:solidFill>
                <a:effectLst>
                  <a:outerShdw blurRad="38100" dist="38100" dir="2700000" algn="tl">
                    <a:srgbClr val="000000"/>
                  </a:outerShdw>
                </a:effectLst>
              </a:rPr>
              <a:t>,</a:t>
            </a:r>
            <a:r>
              <a:rPr lang="en-US" sz="3200" dirty="0" smtClean="0">
                <a:solidFill>
                  <a:srgbClr val="FFFF00"/>
                </a:solidFill>
                <a:effectLst>
                  <a:outerShdw blurRad="38100" dist="38100" dir="2700000" algn="tl">
                    <a:srgbClr val="000000"/>
                  </a:outerShdw>
                </a:effectLst>
              </a:rPr>
              <a:t/>
            </a:r>
            <a:br>
              <a:rPr lang="en-US" sz="3200" dirty="0" smtClean="0">
                <a:solidFill>
                  <a:srgbClr val="FFFF00"/>
                </a:solidFill>
                <a:effectLst>
                  <a:outerShdw blurRad="38100" dist="38100" dir="2700000" algn="tl">
                    <a:srgbClr val="000000"/>
                  </a:outerShdw>
                </a:effectLst>
              </a:rPr>
            </a:br>
            <a:r>
              <a:rPr lang="en-US" sz="3200" dirty="0">
                <a:solidFill>
                  <a:srgbClr val="FFFF00"/>
                </a:solidFill>
              </a:rPr>
              <a:t/>
            </a:r>
            <a:br>
              <a:rPr lang="en-US" sz="3200" dirty="0">
                <a:solidFill>
                  <a:srgbClr val="FFFF00"/>
                </a:solidFill>
              </a:rPr>
            </a:br>
            <a:r>
              <a:rPr lang="ro-RO" sz="3200" dirty="0">
                <a:effectLst>
                  <a:outerShdw blurRad="38100" dist="38100" dir="2700000" algn="tl">
                    <a:srgbClr val="000000"/>
                  </a:outerShdw>
                </a:effectLst>
              </a:rPr>
              <a:t>  </a:t>
            </a:r>
            <a:r>
              <a:rPr lang="ro-RO" sz="3200" dirty="0">
                <a:solidFill>
                  <a:schemeClr val="accent3"/>
                </a:solidFill>
                <a:effectLst>
                  <a:outerShdw blurRad="38100" dist="38100" dir="2700000" algn="tl">
                    <a:srgbClr val="000000"/>
                  </a:outerShdw>
                </a:effectLst>
              </a:rPr>
              <a:t>Să se asigure condiţii pentru a se juca cu plăcere, </a:t>
            </a:r>
            <a:r>
              <a:rPr lang="ro-RO" sz="3200" dirty="0" smtClean="0">
                <a:solidFill>
                  <a:schemeClr val="accent3"/>
                </a:solidFill>
                <a:effectLst>
                  <a:outerShdw blurRad="38100" dist="38100" dir="2700000" algn="tl">
                    <a:srgbClr val="000000"/>
                  </a:outerShdw>
                </a:effectLst>
              </a:rPr>
              <a:t>să </a:t>
            </a:r>
            <a:r>
              <a:rPr lang="ro-RO" sz="3200" dirty="0">
                <a:solidFill>
                  <a:schemeClr val="accent3"/>
                </a:solidFill>
                <a:effectLst>
                  <a:outerShdw blurRad="38100" dist="38100" dir="2700000" algn="tl">
                    <a:srgbClr val="000000"/>
                  </a:outerShdw>
                </a:effectLst>
              </a:rPr>
              <a:t>simtă bucurie, o satisfacţie atât în timpul cât si după </a:t>
            </a:r>
            <a:r>
              <a:rPr lang="ro-RO" sz="3200" dirty="0" smtClean="0">
                <a:solidFill>
                  <a:schemeClr val="accent3"/>
                </a:solidFill>
                <a:effectLst>
                  <a:outerShdw blurRad="38100" dist="38100" dir="2700000" algn="tl">
                    <a:srgbClr val="000000"/>
                  </a:outerShdw>
                </a:effectLst>
              </a:rPr>
              <a:t>joc</a:t>
            </a:r>
            <a:r>
              <a:rPr lang="en-US" sz="3200" dirty="0" smtClean="0">
                <a:solidFill>
                  <a:schemeClr val="accent3"/>
                </a:solidFill>
                <a:effectLst>
                  <a:outerShdw blurRad="38100" dist="38100" dir="2700000" algn="tl">
                    <a:srgbClr val="000000"/>
                  </a:outerShdw>
                </a:effectLst>
              </a:rPr>
              <a:t>,</a:t>
            </a:r>
            <a:br>
              <a:rPr lang="en-US" sz="3200" dirty="0" smtClean="0">
                <a:solidFill>
                  <a:schemeClr val="accent3"/>
                </a:solidFill>
                <a:effectLst>
                  <a:outerShdw blurRad="38100" dist="38100" dir="2700000" algn="tl">
                    <a:srgbClr val="000000"/>
                  </a:outerShdw>
                </a:effectLst>
              </a:rPr>
            </a:br>
            <a:r>
              <a:rPr lang="en-US" sz="3200" dirty="0">
                <a:solidFill>
                  <a:schemeClr val="accent3"/>
                </a:solidFill>
              </a:rPr>
              <a:t/>
            </a:r>
            <a:br>
              <a:rPr lang="en-US" sz="3200" dirty="0">
                <a:solidFill>
                  <a:schemeClr val="accent3"/>
                </a:solidFill>
              </a:rPr>
            </a:br>
            <a:r>
              <a:rPr lang="ro-RO" sz="3200" dirty="0">
                <a:effectLst>
                  <a:outerShdw blurRad="38100" dist="38100" dir="2700000" algn="tl">
                    <a:srgbClr val="000000"/>
                  </a:outerShdw>
                </a:effectLst>
              </a:rPr>
              <a:t>  </a:t>
            </a:r>
            <a:r>
              <a:rPr lang="ro-RO" sz="3200" dirty="0">
                <a:solidFill>
                  <a:srgbClr val="00B050"/>
                </a:solidFill>
                <a:effectLst>
                  <a:outerShdw blurRad="38100" dist="38100" dir="2700000" algn="tl">
                    <a:srgbClr val="000000"/>
                  </a:outerShdw>
                </a:effectLst>
              </a:rPr>
              <a:t>Se vor folosi materiale puţine ales</a:t>
            </a:r>
            <a:r>
              <a:rPr lang="en-US" sz="3200" dirty="0">
                <a:solidFill>
                  <a:srgbClr val="00B050"/>
                </a:solidFill>
                <a:effectLst>
                  <a:outerShdw blurRad="38100" dist="38100" dir="2700000" algn="tl">
                    <a:srgbClr val="000000"/>
                  </a:outerShdw>
                </a:effectLst>
              </a:rPr>
              <a:t>e</a:t>
            </a:r>
            <a:r>
              <a:rPr lang="ro-RO" sz="3200" dirty="0">
                <a:solidFill>
                  <a:srgbClr val="00B050"/>
                </a:solidFill>
                <a:effectLst>
                  <a:outerShdw blurRad="38100" dist="38100" dir="2700000" algn="tl">
                    <a:srgbClr val="000000"/>
                  </a:outerShdw>
                </a:effectLst>
              </a:rPr>
              <a:t> în funcţie de obiectivul motric urmărit, dar şi de dorinţele copilului de a se juca cu anumite obiecte.</a:t>
            </a:r>
            <a:r>
              <a:rPr lang="en-US" sz="3200" dirty="0">
                <a:solidFill>
                  <a:srgbClr val="00B050"/>
                </a:solidFill>
              </a:rPr>
              <a:t/>
            </a:r>
            <a:br>
              <a:rPr lang="en-US" sz="3200" dirty="0">
                <a:solidFill>
                  <a:srgbClr val="00B050"/>
                </a:solidFill>
              </a:rPr>
            </a:br>
            <a:endParaRPr lang="en-US" sz="3200" dirty="0">
              <a:solidFill>
                <a:srgbClr val="00B050"/>
              </a:solidFill>
            </a:endParaRPr>
          </a:p>
        </p:txBody>
      </p:sp>
    </p:spTree>
    <p:extLst>
      <p:ext uri="{BB962C8B-B14F-4D97-AF65-F5344CB8AC3E}">
        <p14:creationId xmlns:p14="http://schemas.microsoft.com/office/powerpoint/2010/main" val="4247020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470571" y="530679"/>
            <a:ext cx="2110242" cy="4474028"/>
          </a:xfrm>
        </p:spPr>
        <p:txBody>
          <a:bodyPr>
            <a:normAutofit/>
          </a:bodyPr>
          <a:lstStyle/>
          <a:p>
            <a:r>
              <a:rPr lang="ro-RO" dirty="0">
                <a:effectLst>
                  <a:outerShdw blurRad="38100" dist="38100" dir="2700000" algn="tl">
                    <a:srgbClr val="000000"/>
                  </a:outerShdw>
                </a:effectLst>
              </a:rPr>
              <a:t>În învăţământul special jocul didactic se poate organiza la toate disciplinele şi orice moment al activităţii.</a:t>
            </a:r>
            <a:endParaRPr lang="en-US" dirty="0"/>
          </a:p>
        </p:txBody>
      </p:sp>
      <p:pic>
        <p:nvPicPr>
          <p:cNvPr id="7" name="Picture Placeholder 6" descr="https://scontent.ftsr1-1.fna.fbcdn.net/v/t1.15752-9/56587641_2195491957140915_3952264566892658688_n.jpg?_nc_cat=101&amp;_nc_ht=scontent.ftsr1-1.fna&amp;oh=5d991e11e03ceb11d53f48473b6b2d43&amp;oe=5D3BC2B4"/>
          <p:cNvPicPr>
            <a:picLocks noGrp="1"/>
          </p:cNvPicPr>
          <p:nvPr>
            <p:ph type="pic" idx="1"/>
          </p:nvPr>
        </p:nvPicPr>
        <p:blipFill>
          <a:blip r:embed="rId2">
            <a:extLst>
              <a:ext uri="{28A0092B-C50C-407E-A947-70E740481C1C}">
                <a14:useLocalDpi xmlns:a14="http://schemas.microsoft.com/office/drawing/2010/main" val="0"/>
              </a:ext>
            </a:extLst>
          </a:blip>
          <a:srcRect t="4023" b="4023"/>
          <a:stretch>
            <a:fillRect/>
          </a:stretch>
        </p:blipFill>
        <p:spPr bwMode="auto">
          <a:prstGeom prst="rect">
            <a:avLst/>
          </a:prstGeom>
          <a:noFill/>
          <a:ln>
            <a:noFill/>
          </a:ln>
        </p:spPr>
      </p:pic>
      <p:sp>
        <p:nvSpPr>
          <p:cNvPr id="4" name="Smiley Face 3"/>
          <p:cNvSpPr/>
          <p:nvPr/>
        </p:nvSpPr>
        <p:spPr>
          <a:xfrm>
            <a:off x="6220958" y="1690008"/>
            <a:ext cx="1151391" cy="11348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5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1" y="304800"/>
            <a:ext cx="11082792" cy="1200416"/>
          </a:xfrm>
        </p:spPr>
        <p:txBody>
          <a:bodyPr/>
          <a:lstStyle/>
          <a:p>
            <a:r>
              <a:rPr lang="en-US" dirty="0" smtClean="0">
                <a:solidFill>
                  <a:srgbClr val="00B0F0"/>
                </a:solidFill>
              </a:rPr>
              <a:t>JOCUL PRIN TOATE ARIILE CURRICULARE</a:t>
            </a:r>
            <a:endParaRPr lang="en-US" dirty="0">
              <a:solidFill>
                <a:srgbClr val="00B0F0"/>
              </a:solidFill>
            </a:endParaRPr>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750534004"/>
              </p:ext>
            </p:extLst>
          </p:nvPr>
        </p:nvGraphicFramePr>
        <p:xfrm>
          <a:off x="2208212" y="1600200"/>
          <a:ext cx="998378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ste posibil ca imaginea sÄ conÅ£inÄ: unul sau mai mulÅ£i oameni Åi oameni stÃ¢nd jo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8213" y="4057650"/>
            <a:ext cx="1814382" cy="1752334"/>
          </a:xfrm>
          <a:prstGeom prst="rect">
            <a:avLst/>
          </a:prstGeom>
          <a:noFill/>
          <a:ln>
            <a:noFill/>
          </a:ln>
        </p:spPr>
      </p:pic>
      <p:pic>
        <p:nvPicPr>
          <p:cNvPr id="5" name="Picture Placeholder 5" descr="Este posibil ca imaginea sÄ conÅ£inÄ: 1 persoanÄ, interior"/>
          <p:cNvPicPr>
            <a:picLocks/>
          </p:cNvPicPr>
          <p:nvPr/>
        </p:nvPicPr>
        <p:blipFill>
          <a:blip r:embed="rId8" cstate="print">
            <a:extLst>
              <a:ext uri="{28A0092B-C50C-407E-A947-70E740481C1C}">
                <a14:useLocalDpi xmlns:a14="http://schemas.microsoft.com/office/drawing/2010/main" val="0"/>
              </a:ext>
            </a:extLst>
          </a:blip>
          <a:srcRect t="28791" b="28791"/>
          <a:stretch>
            <a:fillRect/>
          </a:stretch>
        </p:blipFill>
        <p:spPr bwMode="auto">
          <a:xfrm>
            <a:off x="6147708" y="3012484"/>
            <a:ext cx="1738993" cy="1575845"/>
          </a:xfrm>
          <a:prstGeom prst="rect">
            <a:avLst/>
          </a:prstGeom>
          <a:noFill/>
          <a:ln>
            <a:noFill/>
          </a:ln>
        </p:spPr>
      </p:pic>
      <p:pic>
        <p:nvPicPr>
          <p:cNvPr id="6" name="Picture 5" descr="Este posibil ca imaginea sÄ conÅ£inÄ: unul sau mai mulÅ£i oameni Åi oameni stÃ¢nd jo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8714" y="2479662"/>
            <a:ext cx="1769250" cy="1659632"/>
          </a:xfrm>
          <a:prstGeom prst="rect">
            <a:avLst/>
          </a:prstGeom>
          <a:noFill/>
          <a:ln>
            <a:noFill/>
          </a:ln>
        </p:spPr>
      </p:pic>
      <p:pic>
        <p:nvPicPr>
          <p:cNvPr id="7" name="Picture 6" descr="https://scontent.ftsr1-1.fna.fbcdn.net/v/t1.15752-9/56402066_318452622191491_6873116291251568640_n.jpg?_nc_cat=108&amp;_nc_ht=scontent.ftsr1-1.fna&amp;oh=ffa8c6de72da0430fdec485e15154fa4&amp;oe=5D3A674B"/>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19977" y="2027970"/>
            <a:ext cx="1975152" cy="1588810"/>
          </a:xfrm>
          <a:prstGeom prst="rect">
            <a:avLst/>
          </a:prstGeom>
          <a:noFill/>
          <a:ln>
            <a:noFill/>
          </a:ln>
        </p:spPr>
      </p:pic>
      <p:sp>
        <p:nvSpPr>
          <p:cNvPr id="8" name="Smiley Face 7"/>
          <p:cNvSpPr/>
          <p:nvPr/>
        </p:nvSpPr>
        <p:spPr>
          <a:xfrm>
            <a:off x="10425793" y="2114550"/>
            <a:ext cx="677636" cy="5633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5143461" y="3800406"/>
            <a:ext cx="440911" cy="41409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11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2" y="555172"/>
            <a:ext cx="2743201" cy="4664528"/>
          </a:xfrm>
        </p:spPr>
        <p:txBody>
          <a:bodyPr>
            <a:normAutofit/>
          </a:bodyPr>
          <a:lstStyle/>
          <a:p>
            <a:r>
              <a:rPr lang="ro-RO" sz="2400" i="1" dirty="0">
                <a:solidFill>
                  <a:srgbClr val="C00000"/>
                </a:solidFill>
              </a:rPr>
              <a:t>Jocurile senzoriomotorii </a:t>
            </a:r>
            <a:r>
              <a:rPr lang="ro-RO" sz="2400" dirty="0">
                <a:solidFill>
                  <a:srgbClr val="C00000"/>
                </a:solidFill>
              </a:rPr>
              <a:t>caracteristice primilor ani de viaţă, fiind jocuri simple, în care copilul este atras de formă, culoare şi textură. </a:t>
            </a:r>
            <a:r>
              <a:rPr lang="en-US" sz="2400" dirty="0"/>
              <a:t/>
            </a:r>
            <a:br>
              <a:rPr lang="en-US" sz="2400" dirty="0"/>
            </a:br>
            <a:endParaRPr lang="en-US" dirty="0"/>
          </a:p>
        </p:txBody>
      </p:sp>
      <p:pic>
        <p:nvPicPr>
          <p:cNvPr id="6" name="Picture Placeholder 5" descr="Este posibil ca imaginea sÄ conÅ£inÄ: 2 persoane, oameni stÃ¢nd jos Åi interior"/>
          <p:cNvPicPr>
            <a:picLocks noGrp="1"/>
          </p:cNvPicPr>
          <p:nvPr>
            <p:ph type="pic" idx="1"/>
          </p:nvPr>
        </p:nvPicPr>
        <p:blipFill>
          <a:blip r:embed="rId2">
            <a:extLst>
              <a:ext uri="{28A0092B-C50C-407E-A947-70E740481C1C}">
                <a14:useLocalDpi xmlns:a14="http://schemas.microsoft.com/office/drawing/2010/main" val="0"/>
              </a:ext>
            </a:extLst>
          </a:blip>
          <a:srcRect t="4023" b="4023"/>
          <a:stretch>
            <a:fillRect/>
          </a:stretch>
        </p:blipFill>
        <p:spPr bwMode="auto">
          <a:xfrm>
            <a:off x="1441450" y="647700"/>
            <a:ext cx="6629400" cy="4572000"/>
          </a:xfrm>
          <a:prstGeom prst="rect">
            <a:avLst/>
          </a:prstGeom>
          <a:noFill/>
          <a:ln>
            <a:noFill/>
          </a:ln>
        </p:spPr>
      </p:pic>
      <p:sp>
        <p:nvSpPr>
          <p:cNvPr id="4" name="Smiley Face 3"/>
          <p:cNvSpPr/>
          <p:nvPr/>
        </p:nvSpPr>
        <p:spPr>
          <a:xfrm>
            <a:off x="4849546" y="1118506"/>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39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799"/>
            <a:ext cx="11009313" cy="1621971"/>
          </a:xfrm>
        </p:spPr>
        <p:txBody>
          <a:bodyPr>
            <a:normAutofit fontScale="90000"/>
          </a:bodyPr>
          <a:lstStyle/>
          <a:p>
            <a:r>
              <a:rPr lang="en-US"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t>
            </a: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t/>
            </a:r>
            <a:br>
              <a:rPr lang="ro-RO" sz="3200" dirty="0" smtClean="0">
                <a:solidFill>
                  <a:srgbClr val="00B050"/>
                </a:solidFill>
                <a:effectLst>
                  <a:outerShdw blurRad="38100" dist="38100" dir="2700000" algn="tl">
                    <a:srgbClr val="000000"/>
                  </a:outerShdw>
                </a:effectLst>
                <a:latin typeface="Calibri" panose="020F0502020204030204" pitchFamily="34" charset="0"/>
                <a:cs typeface="Times New Roman" panose="02020603050405020304" pitchFamily="18" charset="0"/>
              </a:rPr>
            </a:br>
            <a:r>
              <a:rPr lang="en-US" sz="3200" dirty="0" smtClean="0"/>
              <a:t>Aten</a:t>
            </a:r>
            <a:r>
              <a:rPr lang="ro-RO" sz="3200" dirty="0" smtClean="0"/>
              <a:t>ție-răbdare-îndemânare</a:t>
            </a:r>
            <a:r>
              <a:rPr lang="ro-RO" sz="3200" dirty="0"/>
              <a:t/>
            </a:r>
            <a:br>
              <a:rPr lang="ro-RO" sz="3200" dirty="0"/>
            </a:br>
            <a:r>
              <a:rPr lang="ro-RO" sz="3200" dirty="0" smtClean="0"/>
              <a:t>Jocuri care antrenează ,relaxează și stimulează concentrarea</a:t>
            </a:r>
            <a:r>
              <a:rPr lang="en-US" sz="3200" dirty="0">
                <a:solidFill>
                  <a:srgbClr val="00B050"/>
                </a:solidFill>
              </a:rPr>
              <a:t/>
            </a:r>
            <a:br>
              <a:rPr lang="en-US" sz="3200" dirty="0">
                <a:solidFill>
                  <a:srgbClr val="00B050"/>
                </a:solidFill>
              </a:rPr>
            </a:br>
            <a:endParaRPr lang="en-US" sz="3200" dirty="0">
              <a:solidFill>
                <a:srgbClr val="00B050"/>
              </a:solidFill>
            </a:endParaRPr>
          </a:p>
        </p:txBody>
      </p:sp>
      <p:pic>
        <p:nvPicPr>
          <p:cNvPr id="7" name="Picture Placeholder 6" descr="Este posibil ca imaginea sÄ conÅ£inÄ: unul sau mai mulÅ£i oameni, oameni stÃ¢nd jos Åi copil"/>
          <p:cNvPicPr>
            <a:picLocks noGrp="1"/>
          </p:cNvPicPr>
          <p:nvPr>
            <p:ph sz="half" idx="1"/>
          </p:nvPr>
        </p:nvPicPr>
        <p:blipFill>
          <a:blip r:embed="rId2" cstate="print">
            <a:extLst>
              <a:ext uri="{28A0092B-C50C-407E-A947-70E740481C1C}">
                <a14:useLocalDpi xmlns:a14="http://schemas.microsoft.com/office/drawing/2010/main" val="0"/>
              </a:ext>
            </a:extLst>
          </a:blip>
          <a:srcRect t="12295" b="12295"/>
          <a:stretch>
            <a:fillRect/>
          </a:stretch>
        </p:blipFill>
        <p:spPr bwMode="auto">
          <a:xfrm>
            <a:off x="1445079" y="2057401"/>
            <a:ext cx="4572000" cy="2585809"/>
          </a:xfrm>
          <a:prstGeom prst="rect">
            <a:avLst/>
          </a:prstGeom>
          <a:noFill/>
          <a:ln>
            <a:noFill/>
          </a:ln>
        </p:spPr>
      </p:pic>
      <p:pic>
        <p:nvPicPr>
          <p:cNvPr id="8" name="Content Placeholder 7" descr="F:\P O Z E\poze pocu februarie\IMG_20190225_113944.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857899" y="1469571"/>
            <a:ext cx="3086100" cy="4457700"/>
          </a:xfrm>
          <a:prstGeom prst="rect">
            <a:avLst/>
          </a:prstGeom>
          <a:noFill/>
          <a:ln>
            <a:noFill/>
          </a:ln>
        </p:spPr>
      </p:pic>
      <p:sp>
        <p:nvSpPr>
          <p:cNvPr id="5" name="Smiley Face 4"/>
          <p:cNvSpPr/>
          <p:nvPr/>
        </p:nvSpPr>
        <p:spPr>
          <a:xfrm>
            <a:off x="3436938" y="2310493"/>
            <a:ext cx="777762" cy="7787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7943850" y="2424794"/>
            <a:ext cx="954429" cy="100420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229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249</TotalTime>
  <Words>620</Words>
  <Application>Microsoft Office PowerPoint</Application>
  <PresentationFormat>Widescreen</PresentationFormat>
  <Paragraphs>84</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Euphemia</vt:lpstr>
      <vt:lpstr>Georgia</vt:lpstr>
      <vt:lpstr>Helvetica</vt:lpstr>
      <vt:lpstr>Roboto</vt:lpstr>
      <vt:lpstr>Times New Roman</vt:lpstr>
      <vt:lpstr>Wingdings</vt:lpstr>
      <vt:lpstr>Children Playing 16x9</vt:lpstr>
      <vt:lpstr>                      Revistă școlară nr. 3</vt:lpstr>
      <vt:lpstr>                                         JOC ȘI TERAPIE                                                       Prof.Mutaffof Melania                                                                        Prof.logoped Mihalca Bianca  Terapia prin joc se adresează copiilor cu nevoi speciale. Jocul le permite specialiştilor să ajungă la executarea de către copil a anumitor acte motrice,cognitive. În timpul jocului regulile se pot modifica în funcţie de  necesităţile terapeutului.   Terapia prin joc asigură copilului  securitate, alături de stimularea necesară recuperării deficienţei. Copilul cu probleme de motricitate, cu deficienţe nu trebuie exclus de la jocurile caracteristice copiilor sănătoşi, ei se integrează  în grupul de joacă, deşi suportă greu agitaţia din jurul lor.   </vt:lpstr>
      <vt:lpstr> Prin intermediul jocului, copilul îşi satisface nevoia de activitate, de acţionare asupra obiectelor şi de transpunere în situaţii diferite. Practic copilul descoperă lumea prin intermediul jocului. </vt:lpstr>
      <vt:lpstr> În jocul terapeutic se recomanda folosirea materialelor cunoscute de copil, sau descrierea celor noi introduse.  Cele mai mici reuşite trebuie sa fie apreciate, lăudate. Terapeutul trebuie să-l încurajeze pe copil, să trăiască bucuria unei victorii alături de copil. </vt:lpstr>
      <vt:lpstr>             Reguli de bază în  organizare şi orientarea jocului:    Să se dea posibilitatea de a reuşi, chiar dacă dificultăţile sunt mari,    Să se asigure condiţii pentru a se juca cu plăcere, să simtă bucurie, o satisfacţie atât în timpul cât si după joc,    Se vor folosi materiale puţine alese în funcţie de obiectivul motric urmărit, dar şi de dorinţele copilului de a se juca cu anumite obiecte. </vt:lpstr>
      <vt:lpstr>În învăţământul special jocul didactic se poate organiza la toate disciplinele şi orice moment al activităţii.</vt:lpstr>
      <vt:lpstr>JOCUL PRIN TOATE ARIILE CURRICULARE</vt:lpstr>
      <vt:lpstr>Jocurile senzoriomotorii caracteristice primilor ani de viaţă, fiind jocuri simple, în care copilul este atras de formă, culoare şi textură.  </vt:lpstr>
      <vt:lpstr>         Atenție-răbdare-îndemânare Jocuri care antrenează ,relaxează și stimulează concentrarea </vt:lpstr>
      <vt:lpstr>Loto cu imagini,  în care se aleg elemente asemănătoare sau diferite.</vt:lpstr>
      <vt:lpstr>Jocuri de construcţie pornind de la anumite modele sau constructii libere </vt:lpstr>
      <vt:lpstr>Jocuri pentru formarea autonomiei personale ,,Îmbracă păpușa,,                       ,,Calcă hăinuța păpușii,, </vt:lpstr>
      <vt:lpstr>    Jocuri libere  </vt:lpstr>
      <vt:lpstr>Jocuri în aer liber    </vt:lpstr>
      <vt:lpstr>         ȘCOALA CONTINUĂ ȘI ACASĂ CU JOCURILE INTERACTIVE!                                                                          Prof.psihopedagog Ștefănoiu Daniela  Jocul a avut întotdeauna un rol important în procesul de învățare. Joaca inteligentă i-a atras pe cei mici și i-a făcut să interacționeze pentru a învăța și a dobândi anumite deprideri și experiențe. Toată această angajare a copiilor în fiecare etapă și implicarea lor sunt extrem de utile în obținerea de noi cunoștințe și achiziții intelectuale.  În ultima perioadă școala s-a mutat în online, pe calculator, tabletă sau telefon.  Folosind jocurile interactive le dăm copiilor șansa să găsească rezolvări la cele mai provocatoare probleme, să creeze, să evalueze, să cântărească, să construiască și să completeze o lume complexă, rod integral al imaginației lor.  Jocurile interactive sunt metode extrem de eficiente pentru învățare, care îi ajută pe copii să își completeze în mod plăcut cunoștințele. Ele oferă un tip de învățare foarte atractiv, facându-i pe elevi să fie astfel mai deschiși față de ideea de studiu. Jocurile educaționale online motivează și stimilează dorința de învățare. Atunci când ai în față posibilitatea de a învăța prin intermediul unui joc interesant, cu filmulețe și o grafică deosebită, plăcerea de a te antrena este mult mai mare. </vt:lpstr>
      <vt:lpstr>                Printre cele mai apreciate jocuri interactive sunt:       „Cuvinte-puzzle”,                                                  ,, Trenulețul cu vocale’’    </vt:lpstr>
      <vt:lpstr>https://www.logorici.ro/citeste-si-potriveste-propozitii/  https://www.logorici.ro/cuvinte-silabe-litere/  https://www.logorici.ro/invatam-jucandu-ne-legumele/    </vt:lpstr>
      <vt:lpstr>                   Jocul Memoriei                              Manuela Ioicaliuc, prof. logoped </vt:lpstr>
      <vt:lpstr>Vrei ca jocul să fie mai uşor? ● Redu numărul de obiecte. ● Lasă-i pe copii să exploreze obiectele timp de 10 secunde. ● Spune-le apoi să închidă ochii sau să iasă din ȋncăpere. ● Elimină un singur obiect din tavă. ● Spune-le copiilor să deschidă ochii. ● Pot să ghicească obiectul care lipseşte?   Câştigă cel care a rostit cel mai rapid numele obiectului disparut. </vt:lpstr>
      <vt:lpstr>       </vt:lpstr>
      <vt:lpstr>  </vt:lpstr>
      <vt:lpstr> </vt:lpstr>
      <vt:lpstr>Copiii învață concepte matematice, precum volumul unui obiect și numerele, jucandu-se cu apa, nisip sau cuburi. Totodata, ei își dezvolta limbajul în timp ce fac rime hazlii. Învață despre propriul corp dănsând, alergând și cățărându-se.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Revistă școlară nr.3</dc:title>
  <dc:creator>Windows User</dc:creator>
  <cp:lastModifiedBy>Windows User</cp:lastModifiedBy>
  <cp:revision>32</cp:revision>
  <dcterms:created xsi:type="dcterms:W3CDTF">2020-05-28T19:34:56Z</dcterms:created>
  <dcterms:modified xsi:type="dcterms:W3CDTF">2020-06-01T17:37:11Z</dcterms:modified>
</cp:coreProperties>
</file>