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sldIdLst>
    <p:sldId id="256" r:id="rId2"/>
    <p:sldId id="270"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1" r:id="rId17"/>
    <p:sldId id="272" r:id="rId18"/>
    <p:sldId id="273" r:id="rId19"/>
    <p:sldId id="274" r:id="rId20"/>
    <p:sldId id="275" r:id="rId21"/>
    <p:sldId id="276" r:id="rId22"/>
    <p:sldId id="277" r:id="rId23"/>
    <p:sldId id="278" r:id="rId24"/>
    <p:sldId id="279" r:id="rId25"/>
    <p:sldId id="280" r:id="rId26"/>
  </p:sldIdLst>
  <p:sldSz cx="6858000" cy="9144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6914" autoAdjust="0"/>
  </p:normalViewPr>
  <p:slideViewPr>
    <p:cSldViewPr>
      <p:cViewPr varScale="1">
        <p:scale>
          <a:sx n="85" d="100"/>
          <a:sy n="85" d="100"/>
        </p:scale>
        <p:origin x="-2364" y="-96"/>
      </p:cViewPr>
      <p:guideLst>
        <p:guide orient="horz" pos="2880"/>
        <p:guide pos="216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074420" y="479864"/>
            <a:ext cx="5554980" cy="1962912"/>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074420" y="2466752"/>
            <a:ext cx="5554980" cy="23368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42A9BE0B-C217-486D-A103-71724ABCC6C5}" type="datetimeFigureOut">
              <a:rPr lang="ro-RO" smtClean="0"/>
              <a:t>03.03.2015</a:t>
            </a:fld>
            <a:endParaRPr lang="ro-RO"/>
          </a:p>
        </p:txBody>
      </p:sp>
      <p:sp>
        <p:nvSpPr>
          <p:cNvPr id="20" name="Footer Placeholder 19"/>
          <p:cNvSpPr>
            <a:spLocks noGrp="1"/>
          </p:cNvSpPr>
          <p:nvPr>
            <p:ph type="ftr" sz="quarter" idx="11"/>
          </p:nvPr>
        </p:nvSpPr>
        <p:spPr/>
        <p:txBody>
          <a:bodyPr/>
          <a:lstStyle>
            <a:extLst/>
          </a:lstStyle>
          <a:p>
            <a:endParaRPr lang="ro-RO"/>
          </a:p>
        </p:txBody>
      </p:sp>
      <p:sp>
        <p:nvSpPr>
          <p:cNvPr id="10" name="Slide Number Placeholder 9"/>
          <p:cNvSpPr>
            <a:spLocks noGrp="1"/>
          </p:cNvSpPr>
          <p:nvPr>
            <p:ph type="sldNum" sz="quarter" idx="12"/>
          </p:nvPr>
        </p:nvSpPr>
        <p:spPr/>
        <p:txBody>
          <a:bodyPr/>
          <a:lstStyle>
            <a:extLst/>
          </a:lstStyle>
          <a:p>
            <a:fld id="{CE86E600-F3F7-415A-A383-EAE291361512}" type="slidenum">
              <a:rPr lang="ro-RO" smtClean="0"/>
              <a:t>‹#›</a:t>
            </a:fld>
            <a:endParaRPr lang="ro-RO"/>
          </a:p>
        </p:txBody>
      </p:sp>
      <p:sp>
        <p:nvSpPr>
          <p:cNvPr id="8" name="Oval 7"/>
          <p:cNvSpPr/>
          <p:nvPr/>
        </p:nvSpPr>
        <p:spPr>
          <a:xfrm>
            <a:off x="691075" y="1885069"/>
            <a:ext cx="157734" cy="280416"/>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867882" y="1793355"/>
            <a:ext cx="48006" cy="85344"/>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2A9BE0B-C217-486D-A103-71724ABCC6C5}" type="datetimeFigureOut">
              <a:rPr lang="ro-RO" smtClean="0"/>
              <a:t>03.03.2015</a:t>
            </a:fld>
            <a:endParaRPr lang="ro-RO"/>
          </a:p>
        </p:txBody>
      </p:sp>
      <p:sp>
        <p:nvSpPr>
          <p:cNvPr id="5" name="Footer Placeholder 4"/>
          <p:cNvSpPr>
            <a:spLocks noGrp="1"/>
          </p:cNvSpPr>
          <p:nvPr>
            <p:ph type="ftr" sz="quarter" idx="11"/>
          </p:nvPr>
        </p:nvSpPr>
        <p:spPr/>
        <p:txBody>
          <a:bodyPr/>
          <a:lstStyle>
            <a:extLst/>
          </a:lstStyle>
          <a:p>
            <a:endParaRPr lang="ro-RO"/>
          </a:p>
        </p:txBody>
      </p:sp>
      <p:sp>
        <p:nvSpPr>
          <p:cNvPr id="6" name="Slide Number Placeholder 5"/>
          <p:cNvSpPr>
            <a:spLocks noGrp="1"/>
          </p:cNvSpPr>
          <p:nvPr>
            <p:ph type="sldNum" sz="quarter" idx="12"/>
          </p:nvPr>
        </p:nvSpPr>
        <p:spPr/>
        <p:txBody>
          <a:bodyPr/>
          <a:lstStyle>
            <a:extLst/>
          </a:lstStyle>
          <a:p>
            <a:fld id="{CE86E600-F3F7-415A-A383-EAE291361512}" type="slidenum">
              <a:rPr lang="ro-RO" smtClean="0"/>
              <a:t>‹#›</a:t>
            </a:fld>
            <a:endParaRPr lang="ro-R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43500" y="366186"/>
            <a:ext cx="1371600" cy="7802033"/>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857250" y="366188"/>
            <a:ext cx="4171950" cy="7802033"/>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2A9BE0B-C217-486D-A103-71724ABCC6C5}" type="datetimeFigureOut">
              <a:rPr lang="ro-RO" smtClean="0"/>
              <a:t>03.03.2015</a:t>
            </a:fld>
            <a:endParaRPr lang="ro-RO"/>
          </a:p>
        </p:txBody>
      </p:sp>
      <p:sp>
        <p:nvSpPr>
          <p:cNvPr id="5" name="Footer Placeholder 4"/>
          <p:cNvSpPr>
            <a:spLocks noGrp="1"/>
          </p:cNvSpPr>
          <p:nvPr>
            <p:ph type="ftr" sz="quarter" idx="11"/>
          </p:nvPr>
        </p:nvSpPr>
        <p:spPr/>
        <p:txBody>
          <a:bodyPr/>
          <a:lstStyle>
            <a:extLst/>
          </a:lstStyle>
          <a:p>
            <a:endParaRPr lang="ro-RO"/>
          </a:p>
        </p:txBody>
      </p:sp>
      <p:sp>
        <p:nvSpPr>
          <p:cNvPr id="6" name="Slide Number Placeholder 5"/>
          <p:cNvSpPr>
            <a:spLocks noGrp="1"/>
          </p:cNvSpPr>
          <p:nvPr>
            <p:ph type="sldNum" sz="quarter" idx="12"/>
          </p:nvPr>
        </p:nvSpPr>
        <p:spPr/>
        <p:txBody>
          <a:bodyPr/>
          <a:lstStyle>
            <a:extLst/>
          </a:lstStyle>
          <a:p>
            <a:fld id="{CE86E600-F3F7-415A-A383-EAE291361512}" type="slidenum">
              <a:rPr lang="ro-RO" smtClean="0"/>
              <a:t>‹#›</a:t>
            </a:fld>
            <a:endParaRPr lang="ro-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2A9BE0B-C217-486D-A103-71724ABCC6C5}" type="datetimeFigureOut">
              <a:rPr lang="ro-RO" smtClean="0"/>
              <a:t>03.03.2015</a:t>
            </a:fld>
            <a:endParaRPr lang="ro-RO"/>
          </a:p>
        </p:txBody>
      </p:sp>
      <p:sp>
        <p:nvSpPr>
          <p:cNvPr id="5" name="Footer Placeholder 4"/>
          <p:cNvSpPr>
            <a:spLocks noGrp="1"/>
          </p:cNvSpPr>
          <p:nvPr>
            <p:ph type="ftr" sz="quarter" idx="11"/>
          </p:nvPr>
        </p:nvSpPr>
        <p:spPr/>
        <p:txBody>
          <a:bodyPr/>
          <a:lstStyle>
            <a:extLst/>
          </a:lstStyle>
          <a:p>
            <a:endParaRPr lang="ro-RO"/>
          </a:p>
        </p:txBody>
      </p:sp>
      <p:sp>
        <p:nvSpPr>
          <p:cNvPr id="6" name="Slide Number Placeholder 5"/>
          <p:cNvSpPr>
            <a:spLocks noGrp="1"/>
          </p:cNvSpPr>
          <p:nvPr>
            <p:ph type="sldNum" sz="quarter" idx="12"/>
          </p:nvPr>
        </p:nvSpPr>
        <p:spPr/>
        <p:txBody>
          <a:bodyPr/>
          <a:lstStyle>
            <a:extLst/>
          </a:lstStyle>
          <a:p>
            <a:fld id="{CE86E600-F3F7-415A-A383-EAE291361512}" type="slidenum">
              <a:rPr lang="ro-RO" smtClean="0"/>
              <a:t>‹#›</a:t>
            </a:fld>
            <a:endParaRPr lang="ro-R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1712168" y="-72"/>
            <a:ext cx="5143500" cy="9144072"/>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1933794" y="3467100"/>
            <a:ext cx="4800600" cy="3048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933794" y="1422400"/>
            <a:ext cx="4800600" cy="2012949"/>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2A9BE0B-C217-486D-A103-71724ABCC6C5}" type="datetimeFigureOut">
              <a:rPr lang="ro-RO" smtClean="0"/>
              <a:t>03.03.2015</a:t>
            </a:fld>
            <a:endParaRPr lang="ro-RO"/>
          </a:p>
        </p:txBody>
      </p:sp>
      <p:sp>
        <p:nvSpPr>
          <p:cNvPr id="5" name="Footer Placeholder 4"/>
          <p:cNvSpPr>
            <a:spLocks noGrp="1"/>
          </p:cNvSpPr>
          <p:nvPr>
            <p:ph type="ftr" sz="quarter" idx="11"/>
          </p:nvPr>
        </p:nvSpPr>
        <p:spPr/>
        <p:txBody>
          <a:bodyPr/>
          <a:lstStyle>
            <a:extLst/>
          </a:lstStyle>
          <a:p>
            <a:endParaRPr lang="ro-RO"/>
          </a:p>
        </p:txBody>
      </p:sp>
      <p:sp>
        <p:nvSpPr>
          <p:cNvPr id="6" name="Slide Number Placeholder 5"/>
          <p:cNvSpPr>
            <a:spLocks noGrp="1"/>
          </p:cNvSpPr>
          <p:nvPr>
            <p:ph type="sldNum" sz="quarter" idx="12"/>
          </p:nvPr>
        </p:nvSpPr>
        <p:spPr/>
        <p:txBody>
          <a:bodyPr/>
          <a:lstStyle>
            <a:extLst/>
          </a:lstStyle>
          <a:p>
            <a:fld id="{CE86E600-F3F7-415A-A383-EAE291361512}" type="slidenum">
              <a:rPr lang="ro-RO" smtClean="0"/>
              <a:t>‹#›</a:t>
            </a:fld>
            <a:endParaRPr lang="ro-RO"/>
          </a:p>
        </p:txBody>
      </p:sp>
      <p:sp>
        <p:nvSpPr>
          <p:cNvPr id="10" name="Rectangle 9"/>
          <p:cNvSpPr/>
          <p:nvPr/>
        </p:nvSpPr>
        <p:spPr bwMode="invGray">
          <a:xfrm>
            <a:off x="1714500" y="0"/>
            <a:ext cx="57150" cy="9144072"/>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29241" y="3752875"/>
            <a:ext cx="157734" cy="280416"/>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806048" y="3661160"/>
            <a:ext cx="48006" cy="85344"/>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76706" y="365760"/>
            <a:ext cx="5623560" cy="1524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076706" y="2032000"/>
            <a:ext cx="2743200" cy="621792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3957066" y="2032000"/>
            <a:ext cx="2743200" cy="621792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2A9BE0B-C217-486D-A103-71724ABCC6C5}" type="datetimeFigureOut">
              <a:rPr lang="ro-RO" smtClean="0"/>
              <a:t>03.03.2015</a:t>
            </a:fld>
            <a:endParaRPr lang="ro-RO"/>
          </a:p>
        </p:txBody>
      </p:sp>
      <p:sp>
        <p:nvSpPr>
          <p:cNvPr id="6" name="Footer Placeholder 5"/>
          <p:cNvSpPr>
            <a:spLocks noGrp="1"/>
          </p:cNvSpPr>
          <p:nvPr>
            <p:ph type="ftr" sz="quarter" idx="11"/>
          </p:nvPr>
        </p:nvSpPr>
        <p:spPr/>
        <p:txBody>
          <a:bodyPr/>
          <a:lstStyle>
            <a:extLst/>
          </a:lstStyle>
          <a:p>
            <a:endParaRPr lang="ro-RO"/>
          </a:p>
        </p:txBody>
      </p:sp>
      <p:sp>
        <p:nvSpPr>
          <p:cNvPr id="7" name="Slide Number Placeholder 6"/>
          <p:cNvSpPr>
            <a:spLocks noGrp="1"/>
          </p:cNvSpPr>
          <p:nvPr>
            <p:ph type="sldNum" sz="quarter" idx="12"/>
          </p:nvPr>
        </p:nvSpPr>
        <p:spPr/>
        <p:txBody>
          <a:bodyPr/>
          <a:lstStyle>
            <a:extLst/>
          </a:lstStyle>
          <a:p>
            <a:fld id="{CE86E600-F3F7-415A-A383-EAE291361512}" type="slidenum">
              <a:rPr lang="ro-RO" smtClean="0"/>
              <a:t>‹#›</a:t>
            </a:fld>
            <a:endParaRPr lang="ro-R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6880448"/>
            <a:ext cx="6172200" cy="1524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42900" y="437704"/>
            <a:ext cx="3017520" cy="85344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3497580" y="437704"/>
            <a:ext cx="3017520" cy="85344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42900" y="1292448"/>
            <a:ext cx="3017520" cy="54864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3497580" y="1292448"/>
            <a:ext cx="3017520" cy="54864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2A9BE0B-C217-486D-A103-71724ABCC6C5}" type="datetimeFigureOut">
              <a:rPr lang="ro-RO" smtClean="0"/>
              <a:t>03.03.2015</a:t>
            </a:fld>
            <a:endParaRPr lang="ro-RO"/>
          </a:p>
        </p:txBody>
      </p:sp>
      <p:sp>
        <p:nvSpPr>
          <p:cNvPr id="8" name="Footer Placeholder 7"/>
          <p:cNvSpPr>
            <a:spLocks noGrp="1"/>
          </p:cNvSpPr>
          <p:nvPr>
            <p:ph type="ftr" sz="quarter" idx="11"/>
          </p:nvPr>
        </p:nvSpPr>
        <p:spPr/>
        <p:txBody>
          <a:bodyPr/>
          <a:lstStyle>
            <a:extLst/>
          </a:lstStyle>
          <a:p>
            <a:endParaRPr lang="ro-RO"/>
          </a:p>
        </p:txBody>
      </p:sp>
      <p:sp>
        <p:nvSpPr>
          <p:cNvPr id="9" name="Slide Number Placeholder 8"/>
          <p:cNvSpPr>
            <a:spLocks noGrp="1"/>
          </p:cNvSpPr>
          <p:nvPr>
            <p:ph type="sldNum" sz="quarter" idx="12"/>
          </p:nvPr>
        </p:nvSpPr>
        <p:spPr/>
        <p:txBody>
          <a:bodyPr/>
          <a:lstStyle>
            <a:extLst/>
          </a:lstStyle>
          <a:p>
            <a:fld id="{CE86E600-F3F7-415A-A383-EAE291361512}" type="slidenum">
              <a:rPr lang="ro-RO" smtClean="0"/>
              <a:t>‹#›</a:t>
            </a:fld>
            <a:endParaRPr lang="ro-R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76706" y="365760"/>
            <a:ext cx="5623560" cy="1524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2A9BE0B-C217-486D-A103-71724ABCC6C5}" type="datetimeFigureOut">
              <a:rPr lang="ro-RO" smtClean="0"/>
              <a:t>03.03.2015</a:t>
            </a:fld>
            <a:endParaRPr lang="ro-RO"/>
          </a:p>
        </p:txBody>
      </p:sp>
      <p:sp>
        <p:nvSpPr>
          <p:cNvPr id="4" name="Footer Placeholder 3"/>
          <p:cNvSpPr>
            <a:spLocks noGrp="1"/>
          </p:cNvSpPr>
          <p:nvPr>
            <p:ph type="ftr" sz="quarter" idx="11"/>
          </p:nvPr>
        </p:nvSpPr>
        <p:spPr/>
        <p:txBody>
          <a:bodyPr/>
          <a:lstStyle>
            <a:extLst/>
          </a:lstStyle>
          <a:p>
            <a:endParaRPr lang="ro-RO"/>
          </a:p>
        </p:txBody>
      </p:sp>
      <p:sp>
        <p:nvSpPr>
          <p:cNvPr id="5" name="Slide Number Placeholder 4"/>
          <p:cNvSpPr>
            <a:spLocks noGrp="1"/>
          </p:cNvSpPr>
          <p:nvPr>
            <p:ph type="sldNum" sz="quarter" idx="12"/>
          </p:nvPr>
        </p:nvSpPr>
        <p:spPr/>
        <p:txBody>
          <a:bodyPr/>
          <a:lstStyle>
            <a:extLst/>
          </a:lstStyle>
          <a:p>
            <a:fld id="{CE86E600-F3F7-415A-A383-EAE291361512}" type="slidenum">
              <a:rPr lang="ro-RO" smtClean="0"/>
              <a:t>‹#›</a:t>
            </a:fld>
            <a:endParaRPr lang="ro-R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761238" y="0"/>
            <a:ext cx="6096762" cy="9144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42A9BE0B-C217-486D-A103-71724ABCC6C5}" type="datetimeFigureOut">
              <a:rPr lang="ro-RO" smtClean="0"/>
              <a:t>03.03.2015</a:t>
            </a:fld>
            <a:endParaRPr lang="ro-RO"/>
          </a:p>
        </p:txBody>
      </p:sp>
      <p:sp>
        <p:nvSpPr>
          <p:cNvPr id="3" name="Footer Placeholder 2"/>
          <p:cNvSpPr>
            <a:spLocks noGrp="1"/>
          </p:cNvSpPr>
          <p:nvPr>
            <p:ph type="ftr" sz="quarter" idx="11"/>
          </p:nvPr>
        </p:nvSpPr>
        <p:spPr/>
        <p:txBody>
          <a:bodyPr/>
          <a:lstStyle>
            <a:extLst/>
          </a:lstStyle>
          <a:p>
            <a:endParaRPr lang="ro-RO"/>
          </a:p>
        </p:txBody>
      </p:sp>
      <p:sp>
        <p:nvSpPr>
          <p:cNvPr id="4" name="Slide Number Placeholder 3"/>
          <p:cNvSpPr>
            <a:spLocks noGrp="1"/>
          </p:cNvSpPr>
          <p:nvPr>
            <p:ph type="sldNum" sz="quarter" idx="12"/>
          </p:nvPr>
        </p:nvSpPr>
        <p:spPr/>
        <p:txBody>
          <a:bodyPr/>
          <a:lstStyle>
            <a:extLst/>
          </a:lstStyle>
          <a:p>
            <a:fld id="{CE86E600-F3F7-415A-A383-EAE291361512}" type="slidenum">
              <a:rPr lang="ro-RO" smtClean="0"/>
              <a:t>‹#›</a:t>
            </a:fld>
            <a:endParaRPr lang="ro-RO"/>
          </a:p>
        </p:txBody>
      </p:sp>
      <p:sp>
        <p:nvSpPr>
          <p:cNvPr id="6" name="Rectangle 5"/>
          <p:cNvSpPr/>
          <p:nvPr/>
        </p:nvSpPr>
        <p:spPr bwMode="invGray">
          <a:xfrm>
            <a:off x="761238" y="-72"/>
            <a:ext cx="54864" cy="9144072"/>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289037"/>
            <a:ext cx="2857500" cy="154940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342900" y="1875952"/>
            <a:ext cx="2857500" cy="931333"/>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 y="2844801"/>
            <a:ext cx="6115050" cy="5323417"/>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2A9BE0B-C217-486D-A103-71724ABCC6C5}" type="datetimeFigureOut">
              <a:rPr lang="ro-RO" smtClean="0"/>
              <a:t>03.03.2015</a:t>
            </a:fld>
            <a:endParaRPr lang="ro-RO"/>
          </a:p>
        </p:txBody>
      </p:sp>
      <p:sp>
        <p:nvSpPr>
          <p:cNvPr id="6" name="Footer Placeholder 5"/>
          <p:cNvSpPr>
            <a:spLocks noGrp="1"/>
          </p:cNvSpPr>
          <p:nvPr>
            <p:ph type="ftr" sz="quarter" idx="11"/>
          </p:nvPr>
        </p:nvSpPr>
        <p:spPr/>
        <p:txBody>
          <a:bodyPr/>
          <a:lstStyle>
            <a:extLst/>
          </a:lstStyle>
          <a:p>
            <a:endParaRPr lang="ro-RO"/>
          </a:p>
        </p:txBody>
      </p:sp>
      <p:sp>
        <p:nvSpPr>
          <p:cNvPr id="7" name="Slide Number Placeholder 6"/>
          <p:cNvSpPr>
            <a:spLocks noGrp="1"/>
          </p:cNvSpPr>
          <p:nvPr>
            <p:ph type="sldNum" sz="quarter" idx="12"/>
          </p:nvPr>
        </p:nvSpPr>
        <p:spPr/>
        <p:txBody>
          <a:bodyPr/>
          <a:lstStyle>
            <a:extLst/>
          </a:lstStyle>
          <a:p>
            <a:fld id="{CE86E600-F3F7-415A-A383-EAE291361512}" type="slidenum">
              <a:rPr lang="ro-RO" smtClean="0"/>
              <a:t>‹#›</a:t>
            </a:fld>
            <a:endParaRPr lang="ro-R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15172" y="1422400"/>
            <a:ext cx="2057400" cy="26416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42A9BE0B-C217-486D-A103-71724ABCC6C5}" type="datetimeFigureOut">
              <a:rPr lang="ro-RO" smtClean="0"/>
              <a:t>03.03.2015</a:t>
            </a:fld>
            <a:endParaRPr lang="ro-RO"/>
          </a:p>
        </p:txBody>
      </p:sp>
      <p:sp>
        <p:nvSpPr>
          <p:cNvPr id="6" name="Footer Placeholder 5"/>
          <p:cNvSpPr>
            <a:spLocks noGrp="1"/>
          </p:cNvSpPr>
          <p:nvPr>
            <p:ph type="ftr" sz="quarter" idx="11"/>
          </p:nvPr>
        </p:nvSpPr>
        <p:spPr/>
        <p:txBody>
          <a:bodyPr/>
          <a:lstStyle>
            <a:extLst/>
          </a:lstStyle>
          <a:p>
            <a:endParaRPr lang="ro-RO"/>
          </a:p>
        </p:txBody>
      </p:sp>
      <p:sp>
        <p:nvSpPr>
          <p:cNvPr id="7" name="Slide Number Placeholder 6"/>
          <p:cNvSpPr>
            <a:spLocks noGrp="1"/>
          </p:cNvSpPr>
          <p:nvPr>
            <p:ph type="sldNum" sz="quarter" idx="12"/>
          </p:nvPr>
        </p:nvSpPr>
        <p:spPr/>
        <p:txBody>
          <a:bodyPr/>
          <a:lstStyle>
            <a:extLst/>
          </a:lstStyle>
          <a:p>
            <a:fld id="{CE86E600-F3F7-415A-A383-EAE291361512}" type="slidenum">
              <a:rPr lang="ro-RO" smtClean="0"/>
              <a:t>‹#›</a:t>
            </a:fld>
            <a:endParaRPr lang="ro-RO"/>
          </a:p>
        </p:txBody>
      </p:sp>
      <p:sp>
        <p:nvSpPr>
          <p:cNvPr id="8" name="Rectangle 7"/>
          <p:cNvSpPr/>
          <p:nvPr/>
        </p:nvSpPr>
        <p:spPr>
          <a:xfrm>
            <a:off x="571500" y="1422400"/>
            <a:ext cx="3429000" cy="6096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628650" y="1524005"/>
            <a:ext cx="3314700" cy="468604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297544" y="1272455"/>
            <a:ext cx="514350" cy="27241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3752750" y="1249048"/>
            <a:ext cx="486918" cy="27241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628650" y="6400800"/>
            <a:ext cx="3314700" cy="1016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611945" y="-1087896"/>
            <a:ext cx="1229165" cy="2185183"/>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26613" y="28137"/>
            <a:ext cx="1276643" cy="2269588"/>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37161" y="1406770"/>
            <a:ext cx="844288" cy="1470165"/>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759655" y="-72"/>
            <a:ext cx="6098345" cy="9144072"/>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076706" y="366184"/>
            <a:ext cx="5623560" cy="1524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076706" y="1930400"/>
            <a:ext cx="5623560" cy="64008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2686050" y="8407400"/>
            <a:ext cx="1600200" cy="63500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42A9BE0B-C217-486D-A103-71724ABCC6C5}" type="datetimeFigureOut">
              <a:rPr lang="ro-RO" smtClean="0"/>
              <a:t>03.03.2015</a:t>
            </a:fld>
            <a:endParaRPr lang="ro-RO"/>
          </a:p>
        </p:txBody>
      </p:sp>
      <p:sp>
        <p:nvSpPr>
          <p:cNvPr id="10" name="Footer Placeholder 9"/>
          <p:cNvSpPr>
            <a:spLocks noGrp="1"/>
          </p:cNvSpPr>
          <p:nvPr>
            <p:ph type="ftr" sz="quarter" idx="3"/>
          </p:nvPr>
        </p:nvSpPr>
        <p:spPr>
          <a:xfrm>
            <a:off x="4286250" y="8407400"/>
            <a:ext cx="2171700" cy="63500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o-RO"/>
          </a:p>
        </p:txBody>
      </p:sp>
      <p:sp>
        <p:nvSpPr>
          <p:cNvPr id="22" name="Slide Number Placeholder 21"/>
          <p:cNvSpPr>
            <a:spLocks noGrp="1"/>
          </p:cNvSpPr>
          <p:nvPr>
            <p:ph type="sldNum" sz="quarter" idx="4"/>
          </p:nvPr>
        </p:nvSpPr>
        <p:spPr>
          <a:xfrm>
            <a:off x="6460236" y="8407400"/>
            <a:ext cx="342900" cy="63500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CE86E600-F3F7-415A-A383-EAE291361512}" type="slidenum">
              <a:rPr lang="ro-RO" smtClean="0"/>
              <a:t>‹#›</a:t>
            </a:fld>
            <a:endParaRPr lang="ro-RO"/>
          </a:p>
        </p:txBody>
      </p:sp>
      <p:sp>
        <p:nvSpPr>
          <p:cNvPr id="15" name="Rectangle 14"/>
          <p:cNvSpPr/>
          <p:nvPr/>
        </p:nvSpPr>
        <p:spPr bwMode="invGray">
          <a:xfrm>
            <a:off x="761238" y="-72"/>
            <a:ext cx="54864" cy="9144072"/>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324229" y="467544"/>
            <a:ext cx="5554980" cy="1962912"/>
          </a:xfrm>
        </p:spPr>
        <p:txBody>
          <a:bodyPr>
            <a:normAutofit fontScale="90000"/>
          </a:bodyPr>
          <a:lstStyle/>
          <a:p>
            <a:r>
              <a:rPr lang="en-US" dirty="0" smtClean="0"/>
              <a:t> In </a:t>
            </a:r>
            <a:r>
              <a:rPr lang="en-US" dirty="0" err="1"/>
              <a:t>a</a:t>
            </a:r>
            <a:r>
              <a:rPr lang="en-US" dirty="0" err="1" smtClean="0"/>
              <a:t>mintirea</a:t>
            </a:r>
            <a:r>
              <a:rPr lang="en-US" dirty="0" smtClean="0"/>
              <a:t>  </a:t>
            </a:r>
            <a:r>
              <a:rPr lang="en-US" dirty="0" err="1" smtClean="0"/>
              <a:t>anilor</a:t>
            </a:r>
            <a:r>
              <a:rPr lang="en-US" dirty="0" smtClean="0"/>
              <a:t> </a:t>
            </a:r>
            <a:r>
              <a:rPr lang="en-US" dirty="0" err="1" smtClean="0"/>
              <a:t>trecuti</a:t>
            </a:r>
            <a:r>
              <a:rPr lang="en-US" dirty="0" smtClean="0"/>
              <a:t/>
            </a:r>
            <a:br>
              <a:rPr lang="en-US" dirty="0" smtClean="0"/>
            </a:br>
            <a:endParaRPr lang="ro-RO" dirty="0"/>
          </a:p>
        </p:txBody>
      </p:sp>
      <p:sp>
        <p:nvSpPr>
          <p:cNvPr id="3" name="Subtitle 2"/>
          <p:cNvSpPr>
            <a:spLocks noGrp="1"/>
          </p:cNvSpPr>
          <p:nvPr>
            <p:ph type="subTitle" idx="1"/>
          </p:nvPr>
        </p:nvSpPr>
        <p:spPr/>
        <p:txBody>
          <a:bodyPr/>
          <a:lstStyle/>
          <a:p>
            <a:endParaRPr lang="ro-RO" dirty="0"/>
          </a:p>
        </p:txBody>
      </p:sp>
      <p:pic>
        <p:nvPicPr>
          <p:cNvPr id="1026" name="Picture 2" descr="C:\Users\CoKeR\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744" y="1907704"/>
            <a:ext cx="5805264" cy="6912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2240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solidFill>
                  <a:schemeClr val="tx1"/>
                </a:solidFill>
              </a:rPr>
              <a:t>La </a:t>
            </a:r>
            <a:r>
              <a:rPr lang="en-US" sz="2800" dirty="0" err="1" smtClean="0">
                <a:solidFill>
                  <a:schemeClr val="tx1"/>
                </a:solidFill>
              </a:rPr>
              <a:t>unele</a:t>
            </a:r>
            <a:r>
              <a:rPr lang="en-US" sz="2800" dirty="0" smtClean="0">
                <a:solidFill>
                  <a:schemeClr val="tx1"/>
                </a:solidFill>
              </a:rPr>
              <a:t> ore ne-</a:t>
            </a:r>
            <a:r>
              <a:rPr lang="en-US" sz="2800" dirty="0" err="1" smtClean="0">
                <a:solidFill>
                  <a:schemeClr val="tx1"/>
                </a:solidFill>
              </a:rPr>
              <a:t>ar</a:t>
            </a:r>
            <a:r>
              <a:rPr lang="en-US" sz="2800" dirty="0" smtClean="0">
                <a:solidFill>
                  <a:schemeClr val="tx1"/>
                </a:solidFill>
              </a:rPr>
              <a:t> fi </a:t>
            </a:r>
            <a:r>
              <a:rPr lang="en-US" sz="2800" dirty="0" err="1" smtClean="0">
                <a:solidFill>
                  <a:schemeClr val="tx1"/>
                </a:solidFill>
              </a:rPr>
              <a:t>prins</a:t>
            </a:r>
            <a:r>
              <a:rPr lang="en-US" sz="2800" dirty="0" smtClean="0">
                <a:solidFill>
                  <a:schemeClr val="tx1"/>
                </a:solidFill>
              </a:rPr>
              <a:t> bine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endParaRPr lang="ro-RO" sz="2800" dirty="0">
              <a:solidFill>
                <a:schemeClr val="tx1"/>
              </a:solidFill>
            </a:endParaRPr>
          </a:p>
        </p:txBody>
      </p:sp>
      <p:sp>
        <p:nvSpPr>
          <p:cNvPr id="3" name="Content Placeholder 2"/>
          <p:cNvSpPr>
            <a:spLocks noGrp="1"/>
          </p:cNvSpPr>
          <p:nvPr>
            <p:ph idx="1"/>
          </p:nvPr>
        </p:nvSpPr>
        <p:spPr>
          <a:xfrm>
            <a:off x="980728" y="1907704"/>
            <a:ext cx="5623560" cy="6400800"/>
          </a:xfrm>
        </p:spPr>
        <p:txBody>
          <a:bodyPr>
            <a:normAutofit fontScale="25000" lnSpcReduction="20000"/>
          </a:bodyPr>
          <a:lstStyle/>
          <a:p>
            <a:pPr algn="ctr"/>
            <a:r>
              <a:rPr lang="ro-RO" sz="6000" b="1" dirty="0">
                <a:solidFill>
                  <a:srgbClr val="FF0000"/>
                </a:solidFill>
              </a:rPr>
              <a:t>Alfabetul </a:t>
            </a:r>
            <a:r>
              <a:rPr lang="ro-RO" sz="6000" dirty="0" smtClean="0">
                <a:solidFill>
                  <a:srgbClr val="FF0000"/>
                </a:solidFill>
              </a:rPr>
              <a:t>chinezesc</a:t>
            </a:r>
            <a:endParaRPr lang="en-US" sz="6000" dirty="0" smtClean="0">
              <a:solidFill>
                <a:srgbClr val="FF0000"/>
              </a:solidFill>
            </a:endParaRPr>
          </a:p>
          <a:p>
            <a:pPr algn="ctr"/>
            <a:endParaRPr lang="ro-RO" sz="6000" dirty="0">
              <a:solidFill>
                <a:srgbClr val="FF0000"/>
              </a:solidFill>
            </a:endParaRPr>
          </a:p>
          <a:p>
            <a:r>
              <a:rPr lang="ro-RO" sz="4300" dirty="0">
                <a:solidFill>
                  <a:srgbClr val="FF0000"/>
                </a:solidFill>
              </a:rPr>
              <a:t>A -ka;</a:t>
            </a:r>
          </a:p>
          <a:p>
            <a:r>
              <a:rPr lang="ro-RO" sz="4300" dirty="0">
                <a:solidFill>
                  <a:srgbClr val="FF0000"/>
                </a:solidFill>
              </a:rPr>
              <a:t>B-tu;</a:t>
            </a:r>
          </a:p>
          <a:p>
            <a:r>
              <a:rPr lang="ro-RO" sz="4300" dirty="0">
                <a:solidFill>
                  <a:srgbClr val="FF0000"/>
                </a:solidFill>
              </a:rPr>
              <a:t>C-mi;</a:t>
            </a:r>
          </a:p>
          <a:p>
            <a:r>
              <a:rPr lang="ro-RO" sz="4300" dirty="0">
                <a:solidFill>
                  <a:srgbClr val="FF0000"/>
                </a:solidFill>
              </a:rPr>
              <a:t>D -te;</a:t>
            </a:r>
          </a:p>
          <a:p>
            <a:r>
              <a:rPr lang="ro-RO" sz="4300" dirty="0">
                <a:solidFill>
                  <a:srgbClr val="FF0000"/>
                </a:solidFill>
              </a:rPr>
              <a:t>E -ku;</a:t>
            </a:r>
          </a:p>
          <a:p>
            <a:r>
              <a:rPr lang="ro-RO" sz="4300" dirty="0">
                <a:solidFill>
                  <a:srgbClr val="FF0000"/>
                </a:solidFill>
              </a:rPr>
              <a:t>F -lu;</a:t>
            </a:r>
          </a:p>
          <a:p>
            <a:r>
              <a:rPr lang="ro-RO" sz="4300" dirty="0">
                <a:solidFill>
                  <a:srgbClr val="FF0000"/>
                </a:solidFill>
              </a:rPr>
              <a:t>G -ji;</a:t>
            </a:r>
          </a:p>
          <a:p>
            <a:r>
              <a:rPr lang="ro-RO" sz="4300" dirty="0">
                <a:solidFill>
                  <a:srgbClr val="FF0000"/>
                </a:solidFill>
              </a:rPr>
              <a:t>H -ri;</a:t>
            </a:r>
          </a:p>
          <a:p>
            <a:r>
              <a:rPr lang="ro-RO" sz="4300" dirty="0">
                <a:solidFill>
                  <a:srgbClr val="FF0000"/>
                </a:solidFill>
              </a:rPr>
              <a:t>I -ki;</a:t>
            </a:r>
          </a:p>
          <a:p>
            <a:r>
              <a:rPr lang="ro-RO" sz="4300" dirty="0">
                <a:solidFill>
                  <a:srgbClr val="FF0000"/>
                </a:solidFill>
              </a:rPr>
              <a:t>J -zu;</a:t>
            </a:r>
          </a:p>
          <a:p>
            <a:r>
              <a:rPr lang="ro-RO" sz="4300" dirty="0">
                <a:solidFill>
                  <a:srgbClr val="FF0000"/>
                </a:solidFill>
              </a:rPr>
              <a:t>K-me;</a:t>
            </a:r>
          </a:p>
          <a:p>
            <a:r>
              <a:rPr lang="ro-RO" sz="4300" dirty="0">
                <a:solidFill>
                  <a:srgbClr val="FF0000"/>
                </a:solidFill>
              </a:rPr>
              <a:t>L-ta;</a:t>
            </a:r>
          </a:p>
          <a:p>
            <a:r>
              <a:rPr lang="ro-RO" sz="4300" dirty="0">
                <a:solidFill>
                  <a:srgbClr val="FF0000"/>
                </a:solidFill>
              </a:rPr>
              <a:t>M -rin;</a:t>
            </a:r>
          </a:p>
          <a:p>
            <a:r>
              <a:rPr lang="ro-RO" sz="4300" dirty="0">
                <a:solidFill>
                  <a:srgbClr val="FF0000"/>
                </a:solidFill>
              </a:rPr>
              <a:t>N -to;</a:t>
            </a:r>
          </a:p>
          <a:p>
            <a:r>
              <a:rPr lang="ro-RO" sz="4300" dirty="0">
                <a:solidFill>
                  <a:srgbClr val="FF0000"/>
                </a:solidFill>
              </a:rPr>
              <a:t>O -mo;</a:t>
            </a:r>
          </a:p>
          <a:p>
            <a:r>
              <a:rPr lang="ro-RO" sz="4300" dirty="0">
                <a:solidFill>
                  <a:srgbClr val="FF0000"/>
                </a:solidFill>
              </a:rPr>
              <a:t>P -no;</a:t>
            </a:r>
          </a:p>
          <a:p>
            <a:r>
              <a:rPr lang="ro-RO" sz="4300" dirty="0">
                <a:solidFill>
                  <a:srgbClr val="FF0000"/>
                </a:solidFill>
              </a:rPr>
              <a:t>Q -ke;</a:t>
            </a:r>
          </a:p>
          <a:p>
            <a:r>
              <a:rPr lang="ro-RO" sz="4300" dirty="0">
                <a:solidFill>
                  <a:srgbClr val="FF0000"/>
                </a:solidFill>
              </a:rPr>
              <a:t>R -shi;</a:t>
            </a:r>
          </a:p>
          <a:p>
            <a:r>
              <a:rPr lang="ro-RO" sz="4300" dirty="0">
                <a:solidFill>
                  <a:srgbClr val="FF0000"/>
                </a:solidFill>
              </a:rPr>
              <a:t>S -ari;</a:t>
            </a:r>
          </a:p>
          <a:p>
            <a:r>
              <a:rPr lang="ro-RO" sz="4300" dirty="0">
                <a:solidFill>
                  <a:srgbClr val="FF0000"/>
                </a:solidFill>
              </a:rPr>
              <a:t>T -chi;</a:t>
            </a:r>
          </a:p>
          <a:p>
            <a:r>
              <a:rPr lang="ro-RO" sz="4300" dirty="0">
                <a:solidFill>
                  <a:srgbClr val="FF0000"/>
                </a:solidFill>
              </a:rPr>
              <a:t>U -do;</a:t>
            </a:r>
          </a:p>
          <a:p>
            <a:r>
              <a:rPr lang="ro-RO" sz="4300" dirty="0">
                <a:solidFill>
                  <a:srgbClr val="FF0000"/>
                </a:solidFill>
              </a:rPr>
              <a:t>V -ru;</a:t>
            </a:r>
          </a:p>
          <a:p>
            <a:r>
              <a:rPr lang="ro-RO" sz="4300" dirty="0">
                <a:solidFill>
                  <a:srgbClr val="FF0000"/>
                </a:solidFill>
              </a:rPr>
              <a:t>W -mei;</a:t>
            </a:r>
          </a:p>
          <a:p>
            <a:r>
              <a:rPr lang="ro-RO" sz="4300" dirty="0">
                <a:solidFill>
                  <a:srgbClr val="FF0000"/>
                </a:solidFill>
              </a:rPr>
              <a:t>X-na;</a:t>
            </a:r>
          </a:p>
          <a:p>
            <a:r>
              <a:rPr lang="ro-RO" sz="4300" dirty="0">
                <a:solidFill>
                  <a:srgbClr val="FF0000"/>
                </a:solidFill>
              </a:rPr>
              <a:t>Y-fu;</a:t>
            </a:r>
          </a:p>
          <a:p>
            <a:r>
              <a:rPr lang="ro-RO" sz="4300" dirty="0">
                <a:solidFill>
                  <a:srgbClr val="FF0000"/>
                </a:solidFill>
              </a:rPr>
              <a:t>Z-</a:t>
            </a:r>
          </a:p>
          <a:p>
            <a:endParaRPr lang="ro-RO" dirty="0"/>
          </a:p>
        </p:txBody>
      </p:sp>
    </p:spTree>
    <p:extLst>
      <p:ext uri="{BB962C8B-B14F-4D97-AF65-F5344CB8AC3E}">
        <p14:creationId xmlns:p14="http://schemas.microsoft.com/office/powerpoint/2010/main" val="2999542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706" y="0"/>
            <a:ext cx="5623560" cy="1890184"/>
          </a:xfrm>
        </p:spPr>
        <p:txBody>
          <a:bodyPr>
            <a:normAutofit/>
          </a:bodyPr>
          <a:lstStyle/>
          <a:p>
            <a:r>
              <a:rPr lang="ro-RO" sz="3200" b="1" dirty="0">
                <a:solidFill>
                  <a:srgbClr val="7030A0"/>
                </a:solidFill>
                <a:effectLst/>
              </a:rPr>
              <a:t>Perle de-ale noastre</a:t>
            </a:r>
            <a:r>
              <a:rPr lang="ro-RO" sz="3200" dirty="0">
                <a:solidFill>
                  <a:srgbClr val="7030A0"/>
                </a:solidFill>
                <a:effectLst/>
              </a:rPr>
              <a:t/>
            </a:r>
            <a:br>
              <a:rPr lang="ro-RO" sz="3200" dirty="0">
                <a:solidFill>
                  <a:srgbClr val="7030A0"/>
                </a:solidFill>
                <a:effectLst/>
              </a:rPr>
            </a:br>
            <a:r>
              <a:rPr lang="ro-RO" sz="3200" b="1" dirty="0">
                <a:solidFill>
                  <a:srgbClr val="7030A0"/>
                </a:solidFill>
                <a:effectLst/>
              </a:rPr>
              <a:t> </a:t>
            </a:r>
            <a:r>
              <a:rPr lang="ro-RO" sz="3200" dirty="0">
                <a:solidFill>
                  <a:srgbClr val="7030A0"/>
                </a:solidFill>
                <a:effectLst/>
              </a:rPr>
              <a:t/>
            </a:r>
            <a:br>
              <a:rPr lang="ro-RO" sz="3200" dirty="0">
                <a:solidFill>
                  <a:srgbClr val="7030A0"/>
                </a:solidFill>
                <a:effectLst/>
              </a:rPr>
            </a:br>
            <a:endParaRPr lang="ro-RO" sz="3200" dirty="0">
              <a:solidFill>
                <a:srgbClr val="7030A0"/>
              </a:solidFill>
            </a:endParaRPr>
          </a:p>
        </p:txBody>
      </p:sp>
      <p:sp>
        <p:nvSpPr>
          <p:cNvPr id="3" name="Content Placeholder 2"/>
          <p:cNvSpPr>
            <a:spLocks noGrp="1"/>
          </p:cNvSpPr>
          <p:nvPr>
            <p:ph idx="1"/>
          </p:nvPr>
        </p:nvSpPr>
        <p:spPr>
          <a:xfrm>
            <a:off x="1076706" y="1331640"/>
            <a:ext cx="5623560" cy="7632848"/>
          </a:xfrm>
        </p:spPr>
        <p:txBody>
          <a:bodyPr>
            <a:noAutofit/>
          </a:bodyPr>
          <a:lstStyle/>
          <a:p>
            <a:r>
              <a:rPr lang="ro-RO" sz="1100" dirty="0">
                <a:solidFill>
                  <a:schemeClr val="accent2">
                    <a:lumMod val="50000"/>
                  </a:schemeClr>
                </a:solidFill>
              </a:rPr>
              <a:t>- Datorită geniului său, Ion Creangă a ajuns</a:t>
            </a:r>
          </a:p>
          <a:p>
            <a:r>
              <a:rPr lang="ro-RO" sz="1100" dirty="0">
                <a:solidFill>
                  <a:schemeClr val="accent2">
                    <a:lumMod val="50000"/>
                  </a:schemeClr>
                </a:solidFill>
              </a:rPr>
              <a:t>să fie tradus în toate colţurile ţării şi chiar</a:t>
            </a:r>
          </a:p>
          <a:p>
            <a:r>
              <a:rPr lang="ro-RO" sz="1100" dirty="0">
                <a:solidFill>
                  <a:schemeClr val="accent2">
                    <a:lumMod val="50000"/>
                  </a:schemeClr>
                </a:solidFill>
              </a:rPr>
              <a:t>peste hotare.</a:t>
            </a:r>
          </a:p>
          <a:p>
            <a:r>
              <a:rPr lang="ro-RO" sz="1100" dirty="0">
                <a:solidFill>
                  <a:schemeClr val="accent2">
                    <a:lumMod val="50000"/>
                  </a:schemeClr>
                </a:solidFill>
              </a:rPr>
              <a:t>- Pastelul nu este în fond decât sufletul</a:t>
            </a:r>
          </a:p>
          <a:p>
            <a:r>
              <a:rPr lang="ro-RO" sz="1100" dirty="0">
                <a:solidFill>
                  <a:schemeClr val="accent2">
                    <a:lumMod val="50000"/>
                  </a:schemeClr>
                </a:solidFill>
              </a:rPr>
              <a:t>poetului îmbălsămat în natură.</a:t>
            </a:r>
          </a:p>
          <a:p>
            <a:r>
              <a:rPr lang="ro-RO" sz="1100" dirty="0">
                <a:solidFill>
                  <a:schemeClr val="accent2">
                    <a:lumMod val="50000"/>
                  </a:schemeClr>
                </a:solidFill>
              </a:rPr>
              <a:t>- Poema "Mioriţa" circulă pe bază orală,</a:t>
            </a:r>
          </a:p>
          <a:p>
            <a:r>
              <a:rPr lang="ro-RO" sz="1100" dirty="0">
                <a:solidFill>
                  <a:schemeClr val="accent2">
                    <a:lumMod val="50000"/>
                  </a:schemeClr>
                </a:solidFill>
              </a:rPr>
              <a:t>adică nu a fost scrisă din motive tehnice.</a:t>
            </a:r>
          </a:p>
          <a:p>
            <a:r>
              <a:rPr lang="ro-RO" sz="1100" dirty="0">
                <a:solidFill>
                  <a:schemeClr val="accent2">
                    <a:lumMod val="50000"/>
                  </a:schemeClr>
                </a:solidFill>
              </a:rPr>
              <a:t>- Mircea cel Bătrân stă la un discurs cu</a:t>
            </a:r>
          </a:p>
          <a:p>
            <a:r>
              <a:rPr lang="ro-RO" sz="1100" dirty="0">
                <a:solidFill>
                  <a:schemeClr val="accent2">
                    <a:lumMod val="50000"/>
                  </a:schemeClr>
                </a:solidFill>
              </a:rPr>
              <a:t>Baiazid. Acesta îl primeşte cu obrăznicie şi-l</a:t>
            </a:r>
          </a:p>
          <a:p>
            <a:r>
              <a:rPr lang="ro-RO" sz="1100" dirty="0">
                <a:solidFill>
                  <a:schemeClr val="accent2">
                    <a:lumMod val="50000"/>
                  </a:schemeClr>
                </a:solidFill>
              </a:rPr>
              <a:t>face în tot felul ca pe o albie de porci!</a:t>
            </a:r>
          </a:p>
          <a:p>
            <a:r>
              <a:rPr lang="ro-RO" sz="1100" dirty="0">
                <a:solidFill>
                  <a:schemeClr val="accent2">
                    <a:lumMod val="50000"/>
                  </a:schemeClr>
                </a:solidFill>
              </a:rPr>
              <a:t>- În "Pastel" vedem o bătrână care aleargă</a:t>
            </a:r>
          </a:p>
          <a:p>
            <a:r>
              <a:rPr lang="ro-RO" sz="1100" dirty="0">
                <a:solidFill>
                  <a:schemeClr val="accent2">
                    <a:lumMod val="50000"/>
                  </a:schemeClr>
                </a:solidFill>
              </a:rPr>
              <a:t>agale prin liniştea nopţii cu tăciuni aprinşi</a:t>
            </a:r>
          </a:p>
          <a:p>
            <a:r>
              <a:rPr lang="ro-RO" sz="1100" dirty="0">
                <a:solidFill>
                  <a:schemeClr val="accent2">
                    <a:lumMod val="50000"/>
                  </a:schemeClr>
                </a:solidFill>
              </a:rPr>
              <a:t>în mână.</a:t>
            </a:r>
          </a:p>
          <a:p>
            <a:r>
              <a:rPr lang="ro-RO" sz="1100" dirty="0">
                <a:solidFill>
                  <a:schemeClr val="accent2">
                    <a:lumMod val="50000"/>
                  </a:schemeClr>
                </a:solidFill>
              </a:rPr>
              <a:t>- Viaţa albinelor e primejduită mereu de</a:t>
            </a:r>
          </a:p>
          <a:p>
            <a:r>
              <a:rPr lang="ro-RO" sz="1100" dirty="0">
                <a:solidFill>
                  <a:schemeClr val="accent2">
                    <a:lumMod val="50000"/>
                  </a:schemeClr>
                </a:solidFill>
              </a:rPr>
              <a:t>insecte ca: ţânţarul, viespea, şoarecele şi</a:t>
            </a:r>
          </a:p>
          <a:p>
            <a:r>
              <a:rPr lang="ro-RO" sz="1100" dirty="0">
                <a:solidFill>
                  <a:schemeClr val="accent2">
                    <a:lumMod val="50000"/>
                  </a:schemeClr>
                </a:solidFill>
              </a:rPr>
              <a:t>urşii care se urcă în fagi unde sunt albinele</a:t>
            </a:r>
          </a:p>
          <a:p>
            <a:r>
              <a:rPr lang="ro-RO" sz="1100" dirty="0">
                <a:solidFill>
                  <a:schemeClr val="accent2">
                    <a:lumMod val="50000"/>
                  </a:schemeClr>
                </a:solidFill>
              </a:rPr>
              <a:t>strânse în colonii şi depun miere.</a:t>
            </a:r>
          </a:p>
          <a:p>
            <a:r>
              <a:rPr lang="ro-RO" sz="1100" dirty="0">
                <a:solidFill>
                  <a:schemeClr val="accent2">
                    <a:lumMod val="50000"/>
                  </a:schemeClr>
                </a:solidFill>
              </a:rPr>
              <a:t>- Paşa Hassan este rugat de Mihai să lupte</a:t>
            </a:r>
          </a:p>
          <a:p>
            <a:r>
              <a:rPr lang="ro-RO" sz="1100" dirty="0">
                <a:solidFill>
                  <a:schemeClr val="accent2">
                    <a:lumMod val="50000"/>
                  </a:schemeClr>
                </a:solidFill>
              </a:rPr>
              <a:t>ei amândoi, dar el fuge mişeleşte şi se</a:t>
            </a:r>
          </a:p>
          <a:p>
            <a:r>
              <a:rPr lang="ro-RO" sz="1100" dirty="0">
                <a:solidFill>
                  <a:schemeClr val="accent2">
                    <a:lumMod val="50000"/>
                  </a:schemeClr>
                </a:solidFill>
              </a:rPr>
              <a:t>luptă prin intermediul oştilor.</a:t>
            </a:r>
          </a:p>
          <a:p>
            <a:r>
              <a:rPr lang="ro-RO" sz="1100" dirty="0">
                <a:solidFill>
                  <a:schemeClr val="accent2">
                    <a:lumMod val="50000"/>
                  </a:schemeClr>
                </a:solidFill>
              </a:rPr>
              <a:t>- Cruciadele sunt nişte războaie organizate</a:t>
            </a:r>
          </a:p>
          <a:p>
            <a:r>
              <a:rPr lang="ro-RO" sz="1100" dirty="0">
                <a:solidFill>
                  <a:schemeClr val="accent2">
                    <a:lumMod val="50000"/>
                  </a:schemeClr>
                </a:solidFill>
              </a:rPr>
              <a:t>de papalitatea nobilimii din orientul de</a:t>
            </a:r>
          </a:p>
          <a:p>
            <a:r>
              <a:rPr lang="ro-RO" sz="1100" dirty="0">
                <a:solidFill>
                  <a:schemeClr val="accent2">
                    <a:lumMod val="50000"/>
                  </a:schemeClr>
                </a:solidFill>
              </a:rPr>
              <a:t>apus pentru cuceriri de teritorii.</a:t>
            </a:r>
          </a:p>
          <a:p>
            <a:r>
              <a:rPr lang="ro-RO" sz="1100" dirty="0">
                <a:solidFill>
                  <a:schemeClr val="accent2">
                    <a:lumMod val="50000"/>
                  </a:schemeClr>
                </a:solidFill>
              </a:rPr>
              <a:t>- Caragiale este autorul schiţelor şi</a:t>
            </a:r>
          </a:p>
          <a:p>
            <a:r>
              <a:rPr lang="ro-RO" sz="1100" dirty="0">
                <a:solidFill>
                  <a:schemeClr val="accent2">
                    <a:lumMod val="50000"/>
                  </a:schemeClr>
                </a:solidFill>
              </a:rPr>
              <a:t>nuvelelor sale, ca să nu mai vorbim de</a:t>
            </a:r>
          </a:p>
          <a:p>
            <a:r>
              <a:rPr lang="ro-RO" sz="1100" dirty="0">
                <a:solidFill>
                  <a:schemeClr val="accent2">
                    <a:lumMod val="50000"/>
                  </a:schemeClr>
                </a:solidFill>
              </a:rPr>
              <a:t>teatru.</a:t>
            </a:r>
          </a:p>
          <a:p>
            <a:r>
              <a:rPr lang="ro-RO" sz="1100" dirty="0">
                <a:solidFill>
                  <a:schemeClr val="accent2">
                    <a:lumMod val="50000"/>
                  </a:schemeClr>
                </a:solidFill>
              </a:rPr>
              <a:t>- Ţara noastră a fost măcinată de lupte</a:t>
            </a:r>
          </a:p>
          <a:p>
            <a:r>
              <a:rPr lang="ro-RO" sz="1100" dirty="0">
                <a:solidFill>
                  <a:schemeClr val="accent2">
                    <a:lumMod val="50000"/>
                  </a:schemeClr>
                </a:solidFill>
              </a:rPr>
              <a:t>externe.</a:t>
            </a:r>
          </a:p>
          <a:p>
            <a:r>
              <a:rPr lang="ro-RO" sz="1100" dirty="0">
                <a:solidFill>
                  <a:schemeClr val="accent2">
                    <a:lumMod val="50000"/>
                  </a:schemeClr>
                </a:solidFill>
              </a:rPr>
              <a:t>- Struţul bagă capul în nisip când e pericol</a:t>
            </a:r>
          </a:p>
          <a:p>
            <a:r>
              <a:rPr lang="ro-RO" sz="1100" dirty="0">
                <a:solidFill>
                  <a:schemeClr val="accent2">
                    <a:lumMod val="50000"/>
                  </a:schemeClr>
                </a:solidFill>
              </a:rPr>
              <a:t>că acolo are el ouăle şi vrea să-și ia rămas</a:t>
            </a:r>
          </a:p>
          <a:p>
            <a:r>
              <a:rPr lang="ro-RO" sz="1100" dirty="0">
                <a:solidFill>
                  <a:schemeClr val="accent2">
                    <a:lumMod val="50000"/>
                  </a:schemeClr>
                </a:solidFill>
              </a:rPr>
              <a:t>bun de la ele.</a:t>
            </a:r>
          </a:p>
          <a:p>
            <a:r>
              <a:rPr lang="ro-RO" sz="1100" dirty="0">
                <a:solidFill>
                  <a:schemeClr val="accent2">
                    <a:lumMod val="50000"/>
                  </a:schemeClr>
                </a:solidFill>
              </a:rPr>
              <a:t> </a:t>
            </a:r>
          </a:p>
          <a:p>
            <a:endParaRPr lang="ro-RO" sz="1100" dirty="0">
              <a:solidFill>
                <a:schemeClr val="accent2">
                  <a:lumMod val="50000"/>
                </a:schemeClr>
              </a:solidFill>
            </a:endParaRPr>
          </a:p>
        </p:txBody>
      </p:sp>
    </p:spTree>
    <p:extLst>
      <p:ext uri="{BB962C8B-B14F-4D97-AF65-F5344CB8AC3E}">
        <p14:creationId xmlns:p14="http://schemas.microsoft.com/office/powerpoint/2010/main" val="2587153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a:solidFill>
                  <a:srgbClr val="0070C0"/>
                </a:solidFill>
                <a:effectLst/>
              </a:rPr>
              <a:t>D</a:t>
            </a:r>
            <a:r>
              <a:rPr lang="ro-RO" sz="5400" b="1" dirty="0" smtClean="0">
                <a:solidFill>
                  <a:srgbClr val="0070C0"/>
                </a:solidFill>
                <a:effectLst/>
              </a:rPr>
              <a:t>ivertisment</a:t>
            </a:r>
            <a:r>
              <a:rPr lang="ro-RO" dirty="0">
                <a:effectLst/>
              </a:rPr>
              <a:t/>
            </a:r>
            <a:br>
              <a:rPr lang="ro-RO" dirty="0">
                <a:effectLst/>
              </a:rPr>
            </a:br>
            <a:endParaRPr lang="ro-RO" dirty="0"/>
          </a:p>
        </p:txBody>
      </p:sp>
      <p:sp>
        <p:nvSpPr>
          <p:cNvPr id="3" name="Content Placeholder 2"/>
          <p:cNvSpPr>
            <a:spLocks noGrp="1"/>
          </p:cNvSpPr>
          <p:nvPr>
            <p:ph idx="1"/>
          </p:nvPr>
        </p:nvSpPr>
        <p:spPr>
          <a:xfrm>
            <a:off x="1076706" y="1475656"/>
            <a:ext cx="5623560" cy="7416824"/>
          </a:xfrm>
        </p:spPr>
        <p:txBody>
          <a:bodyPr>
            <a:normAutofit fontScale="25000" lnSpcReduction="20000"/>
          </a:bodyPr>
          <a:lstStyle/>
          <a:p>
            <a:r>
              <a:rPr lang="ro-RO" b="1" dirty="0"/>
              <a:t> </a:t>
            </a:r>
            <a:endParaRPr lang="ro-RO" dirty="0"/>
          </a:p>
          <a:p>
            <a:r>
              <a:rPr lang="ro-RO" sz="4000" b="1" dirty="0">
                <a:solidFill>
                  <a:srgbClr val="00B0F0"/>
                </a:solidFill>
              </a:rPr>
              <a:t>Curiozități matematice</a:t>
            </a:r>
            <a:endParaRPr lang="ro-RO" sz="4000" dirty="0">
              <a:solidFill>
                <a:srgbClr val="00B0F0"/>
              </a:solidFill>
            </a:endParaRPr>
          </a:p>
          <a:p>
            <a:r>
              <a:rPr lang="ro-RO" sz="4000" dirty="0">
                <a:solidFill>
                  <a:srgbClr val="00B0F0"/>
                </a:solidFill>
              </a:rPr>
              <a:t>1 x 8 + 1 = 9</a:t>
            </a:r>
          </a:p>
          <a:p>
            <a:r>
              <a:rPr lang="ro-RO" sz="4000" dirty="0">
                <a:solidFill>
                  <a:srgbClr val="00B0F0"/>
                </a:solidFill>
              </a:rPr>
              <a:t>12 x 8 + 2 = 98</a:t>
            </a:r>
          </a:p>
          <a:p>
            <a:r>
              <a:rPr lang="ro-RO" sz="4000" dirty="0">
                <a:solidFill>
                  <a:srgbClr val="00B0F0"/>
                </a:solidFill>
              </a:rPr>
              <a:t>123 x 8 + 3 = 987</a:t>
            </a:r>
          </a:p>
          <a:p>
            <a:r>
              <a:rPr lang="ro-RO" sz="4000" dirty="0">
                <a:solidFill>
                  <a:srgbClr val="00B0F0"/>
                </a:solidFill>
              </a:rPr>
              <a:t>1234 x 8 + 4 = 9876</a:t>
            </a:r>
          </a:p>
          <a:p>
            <a:r>
              <a:rPr lang="ro-RO" sz="4000" dirty="0">
                <a:solidFill>
                  <a:srgbClr val="00B0F0"/>
                </a:solidFill>
              </a:rPr>
              <a:t>12345 x 8 + 5 = 98765</a:t>
            </a:r>
          </a:p>
          <a:p>
            <a:r>
              <a:rPr lang="ro-RO" sz="4000" dirty="0">
                <a:solidFill>
                  <a:srgbClr val="00B0F0"/>
                </a:solidFill>
              </a:rPr>
              <a:t>123456 x 8 + 6 = 987654</a:t>
            </a:r>
          </a:p>
          <a:p>
            <a:r>
              <a:rPr lang="ro-RO" sz="4000" dirty="0">
                <a:solidFill>
                  <a:srgbClr val="00B0F0"/>
                </a:solidFill>
              </a:rPr>
              <a:t>1234567 x 8 + 7 = 9876543</a:t>
            </a:r>
          </a:p>
          <a:p>
            <a:r>
              <a:rPr lang="ro-RO" sz="4000" dirty="0">
                <a:solidFill>
                  <a:srgbClr val="00B0F0"/>
                </a:solidFill>
              </a:rPr>
              <a:t>12345678 x 8 + 8 = 98765432</a:t>
            </a:r>
          </a:p>
          <a:p>
            <a:r>
              <a:rPr lang="ro-RO" sz="4000" dirty="0">
                <a:solidFill>
                  <a:srgbClr val="00B0F0"/>
                </a:solidFill>
              </a:rPr>
              <a:t>123456789 x 8 + 9 = 987654321</a:t>
            </a:r>
          </a:p>
          <a:p>
            <a:r>
              <a:rPr lang="ro-RO" sz="4000" dirty="0">
                <a:solidFill>
                  <a:srgbClr val="00B0F0"/>
                </a:solidFill>
              </a:rPr>
              <a:t>1 x 1 = 1</a:t>
            </a:r>
          </a:p>
          <a:p>
            <a:r>
              <a:rPr lang="ro-RO" sz="4000" dirty="0">
                <a:solidFill>
                  <a:srgbClr val="00B0F0"/>
                </a:solidFill>
              </a:rPr>
              <a:t>11 x 11 = 121</a:t>
            </a:r>
          </a:p>
          <a:p>
            <a:r>
              <a:rPr lang="ro-RO" sz="4000" dirty="0">
                <a:solidFill>
                  <a:srgbClr val="00B0F0"/>
                </a:solidFill>
              </a:rPr>
              <a:t>111 x 111 = 12321</a:t>
            </a:r>
          </a:p>
          <a:p>
            <a:r>
              <a:rPr lang="ro-RO" sz="4000" dirty="0">
                <a:solidFill>
                  <a:srgbClr val="00B0F0"/>
                </a:solidFill>
              </a:rPr>
              <a:t>1111 x 1111 = 1234321</a:t>
            </a:r>
          </a:p>
          <a:p>
            <a:r>
              <a:rPr lang="ro-RO" sz="4000" dirty="0">
                <a:solidFill>
                  <a:srgbClr val="00B0F0"/>
                </a:solidFill>
              </a:rPr>
              <a:t>11111 x 11111 = 123454321</a:t>
            </a:r>
          </a:p>
          <a:p>
            <a:r>
              <a:rPr lang="ro-RO" sz="4000" dirty="0">
                <a:solidFill>
                  <a:srgbClr val="00B0F0"/>
                </a:solidFill>
              </a:rPr>
              <a:t>111111 x 111111 = 12345654321</a:t>
            </a:r>
          </a:p>
          <a:p>
            <a:r>
              <a:rPr lang="ro-RO" sz="4000" dirty="0">
                <a:solidFill>
                  <a:srgbClr val="00B0F0"/>
                </a:solidFill>
              </a:rPr>
              <a:t>1111111 x 1111111 = 1234567654321</a:t>
            </a:r>
          </a:p>
          <a:p>
            <a:r>
              <a:rPr lang="ro-RO" sz="4000" dirty="0">
                <a:solidFill>
                  <a:srgbClr val="00B0F0"/>
                </a:solidFill>
              </a:rPr>
              <a:t>11111111 x 11111111 = 123456787654321</a:t>
            </a:r>
          </a:p>
          <a:p>
            <a:r>
              <a:rPr lang="ro-RO" sz="4000" dirty="0">
                <a:solidFill>
                  <a:srgbClr val="00B0F0"/>
                </a:solidFill>
              </a:rPr>
              <a:t>111111111 x 111111111 = 12345678987654321</a:t>
            </a:r>
          </a:p>
          <a:p>
            <a:r>
              <a:rPr lang="ro-RO" sz="4000" dirty="0">
                <a:solidFill>
                  <a:srgbClr val="00B0F0"/>
                </a:solidFill>
              </a:rPr>
              <a:t>1 x 9 + 2 = 11</a:t>
            </a:r>
          </a:p>
          <a:p>
            <a:r>
              <a:rPr lang="ro-RO" sz="4000" dirty="0">
                <a:solidFill>
                  <a:srgbClr val="00B0F0"/>
                </a:solidFill>
              </a:rPr>
              <a:t>12 x 9 + 3 = 111</a:t>
            </a:r>
          </a:p>
          <a:p>
            <a:r>
              <a:rPr lang="ro-RO" sz="4000" dirty="0">
                <a:solidFill>
                  <a:srgbClr val="00B0F0"/>
                </a:solidFill>
              </a:rPr>
              <a:t>123 x 9 + 4 = 1111</a:t>
            </a:r>
          </a:p>
          <a:p>
            <a:r>
              <a:rPr lang="ro-RO" sz="4000" dirty="0">
                <a:solidFill>
                  <a:srgbClr val="00B0F0"/>
                </a:solidFill>
              </a:rPr>
              <a:t>1234 x 9 + 5 = 11111</a:t>
            </a:r>
          </a:p>
          <a:p>
            <a:r>
              <a:rPr lang="ro-RO" sz="4000" dirty="0">
                <a:solidFill>
                  <a:srgbClr val="00B0F0"/>
                </a:solidFill>
              </a:rPr>
              <a:t>12345 x 9 + 6 = 111111</a:t>
            </a:r>
          </a:p>
          <a:p>
            <a:r>
              <a:rPr lang="ro-RO" sz="4000" dirty="0">
                <a:solidFill>
                  <a:srgbClr val="00B0F0"/>
                </a:solidFill>
              </a:rPr>
              <a:t>123456 x 9 + 7 = 1111111</a:t>
            </a:r>
          </a:p>
          <a:p>
            <a:r>
              <a:rPr lang="ro-RO" sz="4000" dirty="0">
                <a:solidFill>
                  <a:srgbClr val="00B0F0"/>
                </a:solidFill>
              </a:rPr>
              <a:t>1234567 x 9 + 8 = 11111111</a:t>
            </a:r>
          </a:p>
          <a:p>
            <a:r>
              <a:rPr lang="ro-RO" sz="4000" dirty="0">
                <a:solidFill>
                  <a:srgbClr val="00B0F0"/>
                </a:solidFill>
              </a:rPr>
              <a:t>12345678 x 9 + 9 = 111111111</a:t>
            </a:r>
          </a:p>
          <a:p>
            <a:r>
              <a:rPr lang="ro-RO" sz="4000" dirty="0">
                <a:solidFill>
                  <a:srgbClr val="00B0F0"/>
                </a:solidFill>
              </a:rPr>
              <a:t>123456789 x 9 +10 = 1111111111</a:t>
            </a:r>
          </a:p>
          <a:p>
            <a:r>
              <a:rPr lang="ro-RO" sz="4000" dirty="0">
                <a:solidFill>
                  <a:srgbClr val="00B0F0"/>
                </a:solidFill>
              </a:rPr>
              <a:t>9 x 9 + 7 = 88</a:t>
            </a:r>
          </a:p>
          <a:p>
            <a:r>
              <a:rPr lang="ro-RO" sz="4000" dirty="0">
                <a:solidFill>
                  <a:srgbClr val="00B0F0"/>
                </a:solidFill>
              </a:rPr>
              <a:t>98 x 9 + 6 = 888</a:t>
            </a:r>
          </a:p>
          <a:p>
            <a:r>
              <a:rPr lang="ro-RO" sz="4000" dirty="0">
                <a:solidFill>
                  <a:srgbClr val="00B0F0"/>
                </a:solidFill>
              </a:rPr>
              <a:t>987 x 9 + 5 = 8888</a:t>
            </a:r>
          </a:p>
          <a:p>
            <a:r>
              <a:rPr lang="ro-RO" sz="4000" dirty="0">
                <a:solidFill>
                  <a:srgbClr val="00B0F0"/>
                </a:solidFill>
              </a:rPr>
              <a:t>9876 x 9 + 4 = 88888</a:t>
            </a:r>
          </a:p>
          <a:p>
            <a:r>
              <a:rPr lang="ro-RO" sz="4000" dirty="0">
                <a:solidFill>
                  <a:srgbClr val="00B0F0"/>
                </a:solidFill>
              </a:rPr>
              <a:t>98765 x 9 + 3 = 888888</a:t>
            </a:r>
          </a:p>
          <a:p>
            <a:r>
              <a:rPr lang="ro-RO" sz="4000" dirty="0">
                <a:solidFill>
                  <a:srgbClr val="00B0F0"/>
                </a:solidFill>
              </a:rPr>
              <a:t>987654 x 9 + 2 = 8888888</a:t>
            </a:r>
          </a:p>
          <a:p>
            <a:r>
              <a:rPr lang="ro-RO" sz="4000" dirty="0">
                <a:solidFill>
                  <a:srgbClr val="00B0F0"/>
                </a:solidFill>
              </a:rPr>
              <a:t>9876543 x 9 + 1 = 88888888</a:t>
            </a:r>
          </a:p>
          <a:p>
            <a:r>
              <a:rPr lang="ro-RO" sz="4000" dirty="0">
                <a:solidFill>
                  <a:srgbClr val="00B0F0"/>
                </a:solidFill>
              </a:rPr>
              <a:t>98765432 x 9 + 0 = 888</a:t>
            </a:r>
          </a:p>
          <a:p>
            <a:r>
              <a:rPr lang="ro-RO" sz="4000" b="1" dirty="0">
                <a:solidFill>
                  <a:srgbClr val="00B0F0"/>
                </a:solidFill>
              </a:rPr>
              <a:t> </a:t>
            </a:r>
            <a:endParaRPr lang="ro-RO" sz="4000" dirty="0">
              <a:solidFill>
                <a:srgbClr val="00B0F0"/>
              </a:solidFill>
            </a:endParaRPr>
          </a:p>
          <a:p>
            <a:endParaRPr lang="ro-RO" dirty="0"/>
          </a:p>
        </p:txBody>
      </p:sp>
    </p:spTree>
    <p:extLst>
      <p:ext uri="{BB962C8B-B14F-4D97-AF65-F5344CB8AC3E}">
        <p14:creationId xmlns:p14="http://schemas.microsoft.com/office/powerpoint/2010/main" val="1218389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b="1" dirty="0">
                <a:effectLst/>
              </a:rPr>
              <a:t>Bancuri și glume</a:t>
            </a:r>
            <a:r>
              <a:rPr lang="ro-RO" dirty="0">
                <a:effectLst/>
              </a:rPr>
              <a:t/>
            </a:r>
            <a:br>
              <a:rPr lang="ro-RO" dirty="0">
                <a:effectLst/>
              </a:rPr>
            </a:br>
            <a:endParaRPr lang="ro-RO" dirty="0"/>
          </a:p>
        </p:txBody>
      </p:sp>
      <p:sp>
        <p:nvSpPr>
          <p:cNvPr id="3" name="Content Placeholder 2"/>
          <p:cNvSpPr>
            <a:spLocks noGrp="1"/>
          </p:cNvSpPr>
          <p:nvPr>
            <p:ph idx="1"/>
          </p:nvPr>
        </p:nvSpPr>
        <p:spPr>
          <a:xfrm>
            <a:off x="1076706" y="1475656"/>
            <a:ext cx="5623560" cy="7344816"/>
          </a:xfrm>
        </p:spPr>
        <p:txBody>
          <a:bodyPr>
            <a:normAutofit fontScale="40000" lnSpcReduction="20000"/>
          </a:bodyPr>
          <a:lstStyle/>
          <a:p>
            <a:r>
              <a:rPr lang="ro-RO" dirty="0"/>
              <a:t>Profesoara întreabă elevul:</a:t>
            </a:r>
          </a:p>
          <a:p>
            <a:r>
              <a:rPr lang="ro-RO" dirty="0"/>
              <a:t>- Îţi pun o întrebare</a:t>
            </a:r>
          </a:p>
          <a:p>
            <a:r>
              <a:rPr lang="ro-RO" dirty="0"/>
              <a:t>- Bine doamnă, dar numai una singură.</a:t>
            </a:r>
          </a:p>
          <a:p>
            <a:r>
              <a:rPr lang="ro-RO" dirty="0"/>
              <a:t>- Unde e Australia?</a:t>
            </a:r>
          </a:p>
          <a:p>
            <a:r>
              <a:rPr lang="ro-RO" dirty="0"/>
              <a:t>- Acolo, răspunde elevul.</a:t>
            </a:r>
          </a:p>
          <a:p>
            <a:r>
              <a:rPr lang="ro-RO" dirty="0"/>
              <a:t>- Unde acolo?</a:t>
            </a:r>
          </a:p>
          <a:p>
            <a:r>
              <a:rPr lang="ro-RO" dirty="0"/>
              <a:t>- Asta e deja o alta întrebare</a:t>
            </a:r>
          </a:p>
          <a:p>
            <a:r>
              <a:rPr lang="ro-RO" dirty="0"/>
              <a:t>.</a:t>
            </a:r>
          </a:p>
          <a:p>
            <a:r>
              <a:rPr lang="ro-RO" dirty="0"/>
              <a:t> </a:t>
            </a:r>
          </a:p>
          <a:p>
            <a:r>
              <a:rPr lang="ro-RO" dirty="0"/>
              <a:t>Trei elevi in timpul  unui examen, unul foarte bine</a:t>
            </a:r>
          </a:p>
          <a:p>
            <a:r>
              <a:rPr lang="ro-RO" dirty="0"/>
              <a:t>pregătit, unul cu un nivel mediu de</a:t>
            </a:r>
          </a:p>
          <a:p>
            <a:r>
              <a:rPr lang="ro-RO" dirty="0"/>
              <a:t>cunoştinţe şi unul ultra slab, se înţeleg</a:t>
            </a:r>
          </a:p>
          <a:p>
            <a:r>
              <a:rPr lang="ro-RO" dirty="0"/>
              <a:t>asupra ordinii de intrare. Cel mediu, intră</a:t>
            </a:r>
          </a:p>
          <a:p>
            <a:r>
              <a:rPr lang="ro-RO" dirty="0"/>
              <a:t>primul. La ieşirea din examen, ceilalţi îl</a:t>
            </a:r>
          </a:p>
          <a:p>
            <a:r>
              <a:rPr lang="ro-RO" dirty="0"/>
              <a:t>întreabă:</a:t>
            </a:r>
          </a:p>
          <a:p>
            <a:r>
              <a:rPr lang="ro-RO" dirty="0"/>
              <a:t>- Cum a fost?</a:t>
            </a:r>
          </a:p>
          <a:p>
            <a:r>
              <a:rPr lang="ro-RO" dirty="0"/>
              <a:t>- Ca o discuţie normală de la profesor la</a:t>
            </a:r>
          </a:p>
          <a:p>
            <a:r>
              <a:rPr lang="ro-RO" dirty="0"/>
              <a:t>elev!</a:t>
            </a:r>
          </a:p>
          <a:p>
            <a:r>
              <a:rPr lang="ro-RO" dirty="0"/>
              <a:t>Intră cel supertare. La ieşire, aceeaşi</a:t>
            </a:r>
          </a:p>
          <a:p>
            <a:r>
              <a:rPr lang="ro-RO" dirty="0"/>
              <a:t>întrebare, răspunsul:</a:t>
            </a:r>
          </a:p>
          <a:p>
            <a:r>
              <a:rPr lang="ro-RO" dirty="0"/>
              <a:t>- Ca o discuţie de la profesor la profesor!</a:t>
            </a:r>
          </a:p>
          <a:p>
            <a:r>
              <a:rPr lang="ro-RO" dirty="0"/>
              <a:t>Când în sfârşit intră şi cel „tămâie”, stă</a:t>
            </a:r>
          </a:p>
          <a:p>
            <a:r>
              <a:rPr lang="ro-RO" dirty="0"/>
              <a:t>înăuntru o oră. Când iese, ceilalţi îl</a:t>
            </a:r>
          </a:p>
          <a:p>
            <a:r>
              <a:rPr lang="ro-RO" dirty="0"/>
              <a:t>întreabă:</a:t>
            </a:r>
          </a:p>
          <a:p>
            <a:r>
              <a:rPr lang="ro-RO" dirty="0"/>
              <a:t>- Cum a fost dacă ai stat atâta?</a:t>
            </a:r>
          </a:p>
          <a:p>
            <a:r>
              <a:rPr lang="ro-RO" dirty="0"/>
              <a:t>- Ca o discuţie de la preot la preot!</a:t>
            </a:r>
          </a:p>
          <a:p>
            <a:r>
              <a:rPr lang="ro-RO" dirty="0"/>
              <a:t>- Cum aşa?</a:t>
            </a:r>
          </a:p>
          <a:p>
            <a:r>
              <a:rPr lang="ro-RO" dirty="0"/>
              <a:t>- Păi el întreba... eu îmi făceam cruce. Eu</a:t>
            </a:r>
          </a:p>
          <a:p>
            <a:r>
              <a:rPr lang="ro-RO" dirty="0"/>
              <a:t>răspundeam, el îşi făcea cruce.</a:t>
            </a:r>
          </a:p>
          <a:p>
            <a:r>
              <a:rPr lang="ro-RO" dirty="0"/>
              <a:t> </a:t>
            </a:r>
          </a:p>
          <a:p>
            <a:endParaRPr lang="ro-RO" dirty="0"/>
          </a:p>
        </p:txBody>
      </p:sp>
    </p:spTree>
    <p:extLst>
      <p:ext uri="{BB962C8B-B14F-4D97-AF65-F5344CB8AC3E}">
        <p14:creationId xmlns:p14="http://schemas.microsoft.com/office/powerpoint/2010/main" val="871858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b="1" dirty="0"/>
              <a:t>Ştiaţi cǎ...?</a:t>
            </a:r>
            <a:r>
              <a:rPr lang="ro-RO" dirty="0"/>
              <a:t/>
            </a:r>
            <a:br>
              <a:rPr lang="ro-RO" dirty="0"/>
            </a:br>
            <a:endParaRPr lang="ro-RO" dirty="0"/>
          </a:p>
        </p:txBody>
      </p:sp>
      <p:sp>
        <p:nvSpPr>
          <p:cNvPr id="3" name="Content Placeholder 2"/>
          <p:cNvSpPr>
            <a:spLocks noGrp="1"/>
          </p:cNvSpPr>
          <p:nvPr>
            <p:ph idx="1"/>
          </p:nvPr>
        </p:nvSpPr>
        <p:spPr>
          <a:xfrm>
            <a:off x="1076706" y="1331640"/>
            <a:ext cx="5623560" cy="6999560"/>
          </a:xfrm>
        </p:spPr>
        <p:txBody>
          <a:bodyPr>
            <a:normAutofit fontScale="70000" lnSpcReduction="20000"/>
          </a:bodyPr>
          <a:lstStyle/>
          <a:p>
            <a:r>
              <a:rPr lang="ro-RO" b="1" dirty="0"/>
              <a:t> </a:t>
            </a:r>
            <a:endParaRPr lang="en-US" b="1" dirty="0" smtClean="0"/>
          </a:p>
          <a:p>
            <a:r>
              <a:rPr lang="ro-RO" b="1" dirty="0"/>
              <a:t> </a:t>
            </a:r>
            <a:endParaRPr lang="ro-RO" dirty="0"/>
          </a:p>
          <a:p>
            <a:r>
              <a:rPr lang="ro-RO" dirty="0">
                <a:solidFill>
                  <a:srgbClr val="C00000"/>
                </a:solidFill>
              </a:rPr>
              <a:t>• Atât girafa cât şi şoricelul au tot 7 vertebre la gât?</a:t>
            </a:r>
          </a:p>
          <a:p>
            <a:r>
              <a:rPr lang="ro-RO" dirty="0">
                <a:solidFill>
                  <a:srgbClr val="C00000"/>
                </a:solidFill>
              </a:rPr>
              <a:t>• Ca şi amprentele digitale, amprenta limbii este diferitǎ la fiecare persoanǎ?</a:t>
            </a:r>
          </a:p>
          <a:p>
            <a:r>
              <a:rPr lang="ro-RO" dirty="0">
                <a:solidFill>
                  <a:srgbClr val="C00000"/>
                </a:solidFill>
              </a:rPr>
              <a:t>• Elefanţii pot comunica între ei la distanţe de 18 km şi poate chiar mai mult, prin</a:t>
            </a:r>
          </a:p>
          <a:p>
            <a:r>
              <a:rPr lang="ro-RO" dirty="0">
                <a:solidFill>
                  <a:srgbClr val="C00000"/>
                </a:solidFill>
              </a:rPr>
              <a:t>infrasunete?</a:t>
            </a:r>
          </a:p>
          <a:p>
            <a:r>
              <a:rPr lang="ro-RO" dirty="0">
                <a:solidFill>
                  <a:srgbClr val="C00000"/>
                </a:solidFill>
              </a:rPr>
              <a:t>• Floarea cea mai aromatǎ este cactusul american. Mirosul sǎu se simte de la o distanţǎ de 1 km.</a:t>
            </a:r>
          </a:p>
          <a:p>
            <a:r>
              <a:rPr lang="ro-RO" dirty="0">
                <a:solidFill>
                  <a:srgbClr val="C00000"/>
                </a:solidFill>
              </a:rPr>
              <a:t>• O vacǎ poate ameţi dacǎ mǎnancǎ prea multe mere?</a:t>
            </a:r>
          </a:p>
          <a:p>
            <a:r>
              <a:rPr lang="ro-RO" dirty="0">
                <a:solidFill>
                  <a:srgbClr val="C00000"/>
                </a:solidFill>
              </a:rPr>
              <a:t>• Un om clipeşte într-un an de peste 10 milioane de ori?</a:t>
            </a:r>
          </a:p>
          <a:p>
            <a:r>
              <a:rPr lang="ro-RO" dirty="0">
                <a:solidFill>
                  <a:srgbClr val="C00000"/>
                </a:solidFill>
              </a:rPr>
              <a:t>• Plǎmanul drept primeşte mai mult aer decât cel stâng?</a:t>
            </a:r>
          </a:p>
          <a:p>
            <a:r>
              <a:rPr lang="ro-RO" dirty="0">
                <a:solidFill>
                  <a:srgbClr val="C00000"/>
                </a:solidFill>
              </a:rPr>
              <a:t>• De fiecare datǎ când umeziţi un timbru, consumaţi o zecime dintr-o calorie?</a:t>
            </a:r>
            <a:endParaRPr lang="ro-RO" dirty="0">
              <a:solidFill>
                <a:srgbClr val="C00000"/>
              </a:solidFill>
            </a:endParaRPr>
          </a:p>
        </p:txBody>
      </p:sp>
    </p:spTree>
    <p:extLst>
      <p:ext uri="{BB962C8B-B14F-4D97-AF65-F5344CB8AC3E}">
        <p14:creationId xmlns:p14="http://schemas.microsoft.com/office/powerpoint/2010/main" val="3211800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706" y="0"/>
            <a:ext cx="5623560" cy="1890184"/>
          </a:xfrm>
        </p:spPr>
        <p:txBody>
          <a:bodyPr>
            <a:normAutofit fontScale="90000"/>
          </a:bodyPr>
          <a:lstStyle/>
          <a:p>
            <a:r>
              <a:rPr lang="en-US" b="1" dirty="0" smtClean="0">
                <a:effectLst/>
              </a:rPr>
              <a:t/>
            </a:r>
            <a:br>
              <a:rPr lang="en-US" b="1" dirty="0" smtClean="0">
                <a:effectLst/>
              </a:rPr>
            </a:br>
            <a:r>
              <a:rPr lang="en-US" b="1" dirty="0">
                <a:effectLst/>
              </a:rPr>
              <a:t/>
            </a:r>
            <a:br>
              <a:rPr lang="en-US" b="1" dirty="0">
                <a:effectLst/>
              </a:rPr>
            </a:br>
            <a:r>
              <a:rPr lang="ro-RO" b="1" dirty="0" smtClean="0">
                <a:effectLst/>
              </a:rPr>
              <a:t>PROVERBE </a:t>
            </a:r>
            <a:r>
              <a:rPr lang="ro-RO" b="1" dirty="0">
                <a:effectLst/>
              </a:rPr>
              <a:t>ROMÂNEŞTI   </a:t>
            </a:r>
            <a:r>
              <a:rPr lang="ro-RO" dirty="0">
                <a:effectLst/>
              </a:rPr>
              <a:t/>
            </a:r>
            <a:br>
              <a:rPr lang="ro-RO" dirty="0">
                <a:effectLst/>
              </a:rPr>
            </a:br>
            <a:r>
              <a:rPr lang="ro-RO" b="1" dirty="0">
                <a:effectLst/>
              </a:rPr>
              <a:t> </a:t>
            </a:r>
            <a:r>
              <a:rPr lang="ro-RO" dirty="0">
                <a:effectLst/>
              </a:rPr>
              <a:t/>
            </a:r>
            <a:br>
              <a:rPr lang="ro-RO" dirty="0">
                <a:effectLst/>
              </a:rPr>
            </a:br>
            <a:endParaRPr lang="ro-RO" dirty="0"/>
          </a:p>
        </p:txBody>
      </p:sp>
      <p:sp>
        <p:nvSpPr>
          <p:cNvPr id="3" name="Content Placeholder 2"/>
          <p:cNvSpPr>
            <a:spLocks noGrp="1"/>
          </p:cNvSpPr>
          <p:nvPr>
            <p:ph idx="1"/>
          </p:nvPr>
        </p:nvSpPr>
        <p:spPr>
          <a:xfrm>
            <a:off x="1234440" y="1691680"/>
            <a:ext cx="5623560" cy="6927552"/>
          </a:xfrm>
        </p:spPr>
        <p:txBody>
          <a:bodyPr>
            <a:normAutofit fontScale="32500" lnSpcReduction="20000"/>
          </a:bodyPr>
          <a:lstStyle/>
          <a:p>
            <a:r>
              <a:rPr lang="ro-RO" sz="4500" dirty="0">
                <a:solidFill>
                  <a:schemeClr val="accent1">
                    <a:lumMod val="50000"/>
                  </a:schemeClr>
                </a:solidFill>
              </a:rPr>
              <a:t>Trezeşte-te, fiul moşului, căci cine se trezeşte de dimineaţă,</a:t>
            </a:r>
          </a:p>
          <a:p>
            <a:r>
              <a:rPr lang="ro-RO" sz="4500" dirty="0">
                <a:solidFill>
                  <a:schemeClr val="accent1">
                    <a:lumMod val="50000"/>
                  </a:schemeClr>
                </a:solidFill>
              </a:rPr>
              <a:t>departe ajunge.</a:t>
            </a:r>
          </a:p>
          <a:p>
            <a:r>
              <a:rPr lang="ro-RO" sz="4500" dirty="0">
                <a:solidFill>
                  <a:schemeClr val="accent1">
                    <a:lumMod val="50000"/>
                  </a:schemeClr>
                </a:solidFill>
              </a:rPr>
              <a:t>Ştii bine, că cine nu munceşte nu primeşte. Probabil îţi este foame, dar</a:t>
            </a:r>
          </a:p>
          <a:p>
            <a:r>
              <a:rPr lang="ro-RO" sz="4500" dirty="0">
                <a:solidFill>
                  <a:schemeClr val="accent1">
                    <a:lumMod val="50000"/>
                  </a:schemeClr>
                </a:solidFill>
              </a:rPr>
              <a:t>foamea doar se uită la poarta omului şi nu îndrăzneşte să intre.</a:t>
            </a:r>
          </a:p>
          <a:p>
            <a:r>
              <a:rPr lang="ro-RO" sz="4500" dirty="0">
                <a:solidFill>
                  <a:schemeClr val="accent1">
                    <a:lumMod val="50000"/>
                  </a:schemeClr>
                </a:solidFill>
              </a:rPr>
              <a:t>- Bunicule, este adevărat că pentru oameni munca e o comoară?</a:t>
            </a:r>
          </a:p>
          <a:p>
            <a:r>
              <a:rPr lang="ro-RO" sz="4500" dirty="0">
                <a:solidFill>
                  <a:schemeClr val="accent1">
                    <a:lumMod val="50000"/>
                  </a:schemeClr>
                </a:solidFill>
              </a:rPr>
              <a:t>- Da, aşa este, munca plăteşte, iar norocul face pomană.</a:t>
            </a:r>
          </a:p>
          <a:p>
            <a:r>
              <a:rPr lang="ro-RO" sz="4500" dirty="0">
                <a:solidFill>
                  <a:schemeClr val="accent1">
                    <a:lumMod val="50000"/>
                  </a:schemeClr>
                </a:solidFill>
              </a:rPr>
              <a:t>- Dar bunicule, eu ştiu că cine munceşte şi greşeşte.</a:t>
            </a:r>
          </a:p>
          <a:p>
            <a:r>
              <a:rPr lang="ro-RO" sz="4500" dirty="0">
                <a:solidFill>
                  <a:schemeClr val="accent1">
                    <a:lumMod val="50000"/>
                  </a:schemeClr>
                </a:solidFill>
              </a:rPr>
              <a:t>- Măi, Viorel, să ştii tu de la mine că de unde munceşti, de acolo trebuie</a:t>
            </a:r>
          </a:p>
          <a:p>
            <a:r>
              <a:rPr lang="ro-RO" sz="4500" dirty="0">
                <a:solidFill>
                  <a:schemeClr val="accent1">
                    <a:lumMod val="50000"/>
                  </a:schemeClr>
                </a:solidFill>
              </a:rPr>
              <a:t>să mănânci.</a:t>
            </a:r>
          </a:p>
          <a:p>
            <a:r>
              <a:rPr lang="ro-RO" sz="4500" dirty="0">
                <a:solidFill>
                  <a:schemeClr val="accent1">
                    <a:lumMod val="50000"/>
                  </a:schemeClr>
                </a:solidFill>
              </a:rPr>
              <a:t>Doar omul harnic, muncitor de pâine nu duce dor şi este ca un pom</a:t>
            </a:r>
          </a:p>
          <a:p>
            <a:r>
              <a:rPr lang="ro-RO" sz="4500" dirty="0">
                <a:solidFill>
                  <a:schemeClr val="accent1">
                    <a:lumMod val="50000"/>
                  </a:schemeClr>
                </a:solidFill>
              </a:rPr>
              <a:t>roditor. În plus, munca n-a dezonorat niciodată pe cineva, din contră,</a:t>
            </a:r>
          </a:p>
          <a:p>
            <a:r>
              <a:rPr lang="ro-RO" sz="4500" dirty="0">
                <a:solidFill>
                  <a:schemeClr val="accent1">
                    <a:lumMod val="50000"/>
                  </a:schemeClr>
                </a:solidFill>
              </a:rPr>
              <a:t>munca înnobilează. Ba mai mult, ea depărtează de la noi trei rele mari:</a:t>
            </a:r>
          </a:p>
          <a:p>
            <a:r>
              <a:rPr lang="ro-RO" sz="4500" dirty="0">
                <a:solidFill>
                  <a:schemeClr val="accent1">
                    <a:lumMod val="50000"/>
                  </a:schemeClr>
                </a:solidFill>
              </a:rPr>
              <a:t>plictiseala, viciul şi lipsa.</a:t>
            </a:r>
          </a:p>
          <a:p>
            <a:r>
              <a:rPr lang="ro-RO" sz="4500" dirty="0">
                <a:solidFill>
                  <a:schemeClr val="accent1">
                    <a:lumMod val="50000"/>
                  </a:schemeClr>
                </a:solidFill>
              </a:rPr>
              <a:t>- După ce voi termina munca, voi avea voie să mă duc la joacă?</a:t>
            </a:r>
          </a:p>
          <a:p>
            <a:r>
              <a:rPr lang="ro-RO" sz="4500" dirty="0">
                <a:solidFill>
                  <a:schemeClr val="accent1">
                    <a:lumMod val="50000"/>
                  </a:schemeClr>
                </a:solidFill>
              </a:rPr>
              <a:t>- Desigur, întâi munca şi apoi plăcerea.</a:t>
            </a:r>
          </a:p>
          <a:p>
            <a:r>
              <a:rPr lang="ro-RO" sz="4500" dirty="0">
                <a:solidFill>
                  <a:schemeClr val="accent1">
                    <a:lumMod val="50000"/>
                  </a:schemeClr>
                </a:solidFill>
              </a:rPr>
              <a:t> </a:t>
            </a:r>
          </a:p>
          <a:p>
            <a:endParaRPr lang="ro-RO" dirty="0"/>
          </a:p>
        </p:txBody>
      </p:sp>
    </p:spTree>
    <p:extLst>
      <p:ext uri="{BB962C8B-B14F-4D97-AF65-F5344CB8AC3E}">
        <p14:creationId xmlns:p14="http://schemas.microsoft.com/office/powerpoint/2010/main" val="3526470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ACTIVITATILE NOASTRE</a:t>
            </a:r>
            <a:endParaRPr lang="ro-RO"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8800" y="2051720"/>
            <a:ext cx="4104456" cy="6192688"/>
          </a:xfrm>
        </p:spPr>
      </p:pic>
    </p:spTree>
    <p:extLst>
      <p:ext uri="{BB962C8B-B14F-4D97-AF65-F5344CB8AC3E}">
        <p14:creationId xmlns:p14="http://schemas.microsoft.com/office/powerpoint/2010/main" val="2000662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o-RO"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6712" y="3203848"/>
            <a:ext cx="5522976" cy="5548194"/>
          </a:xfrm>
        </p:spPr>
      </p:pic>
      <p:pic>
        <p:nvPicPr>
          <p:cNvPr id="1026" name="Picture 2" descr="C:\Users\CoKeR\Desktop\revista clasei\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442" y="179512"/>
            <a:ext cx="5513387"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785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o-RO"/>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6325" y="323528"/>
            <a:ext cx="5624513" cy="8568952"/>
          </a:xfrm>
        </p:spPr>
      </p:pic>
    </p:spTree>
    <p:extLst>
      <p:ext uri="{BB962C8B-B14F-4D97-AF65-F5344CB8AC3E}">
        <p14:creationId xmlns:p14="http://schemas.microsoft.com/office/powerpoint/2010/main" val="2269214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o-RO"/>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6325" y="467544"/>
            <a:ext cx="5624513" cy="7704856"/>
          </a:xfrm>
        </p:spPr>
      </p:pic>
    </p:spTree>
    <p:extLst>
      <p:ext uri="{BB962C8B-B14F-4D97-AF65-F5344CB8AC3E}">
        <p14:creationId xmlns:p14="http://schemas.microsoft.com/office/powerpoint/2010/main" val="1079030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706" y="107504"/>
            <a:ext cx="5623560" cy="1782680"/>
          </a:xfrm>
        </p:spPr>
        <p:txBody>
          <a:bodyPr>
            <a:normAutofit fontScale="90000"/>
          </a:bodyPr>
          <a:lstStyle/>
          <a:p>
            <a:r>
              <a:rPr lang="ro-RO" dirty="0">
                <a:effectLst/>
              </a:rPr>
              <a:t> </a:t>
            </a:r>
            <a:r>
              <a:rPr lang="ro-RO" b="1" dirty="0">
                <a:effectLst/>
              </a:rPr>
              <a:t>NOROCUL ŞI MINTEA</a:t>
            </a:r>
            <a:r>
              <a:rPr lang="ro-RO" dirty="0">
                <a:effectLst/>
              </a:rPr>
              <a:t/>
            </a:r>
            <a:br>
              <a:rPr lang="ro-RO" dirty="0">
                <a:effectLst/>
              </a:rPr>
            </a:br>
            <a:r>
              <a:rPr lang="ro-RO" b="1" dirty="0">
                <a:effectLst/>
              </a:rPr>
              <a:t> </a:t>
            </a:r>
            <a:endParaRPr lang="ro-RO" dirty="0"/>
          </a:p>
        </p:txBody>
      </p:sp>
      <p:sp>
        <p:nvSpPr>
          <p:cNvPr id="3" name="Content Placeholder 2"/>
          <p:cNvSpPr>
            <a:spLocks noGrp="1"/>
          </p:cNvSpPr>
          <p:nvPr>
            <p:ph idx="1"/>
          </p:nvPr>
        </p:nvSpPr>
        <p:spPr>
          <a:xfrm>
            <a:off x="1076706" y="1403648"/>
            <a:ext cx="5623560" cy="6927552"/>
          </a:xfrm>
        </p:spPr>
        <p:txBody>
          <a:bodyPr>
            <a:normAutofit fontScale="55000" lnSpcReduction="20000"/>
          </a:bodyPr>
          <a:lstStyle/>
          <a:p>
            <a:r>
              <a:rPr lang="ro-RO" dirty="0"/>
              <a:t> </a:t>
            </a:r>
          </a:p>
          <a:p>
            <a:r>
              <a:rPr lang="ro-RO" dirty="0"/>
              <a:t>Nu ştiu cum s-a făcut că Norocul a moştenit o avere bunicică.</a:t>
            </a:r>
          </a:p>
          <a:p>
            <a:r>
              <a:rPr lang="ro-RO" dirty="0"/>
              <a:t>Mintea, vecina lui, a muncit neobosită toată ziua, şi n-a făcut avere, dar</a:t>
            </a:r>
          </a:p>
          <a:p>
            <a:r>
              <a:rPr lang="ro-RO" dirty="0"/>
              <a:t>nici de foame nu murea.</a:t>
            </a:r>
          </a:p>
          <a:p>
            <a:r>
              <a:rPr lang="ro-RO" dirty="0"/>
              <a:t>Timpul trecea şi averea Norocului se împuţina deoarece el nu făcea</a:t>
            </a:r>
          </a:p>
          <a:p>
            <a:r>
              <a:rPr lang="ro-RO" dirty="0"/>
              <a:t>nimic altceva decât să-şi </a:t>
            </a:r>
            <a:r>
              <a:rPr lang="ro-RO" dirty="0" smtClean="0"/>
              <a:t>cheltuiască</a:t>
            </a:r>
            <a:r>
              <a:rPr lang="en-US" dirty="0" smtClean="0"/>
              <a:t>  </a:t>
            </a:r>
            <a:r>
              <a:rPr lang="ro-RO" dirty="0" smtClean="0"/>
              <a:t>ceea </a:t>
            </a:r>
            <a:r>
              <a:rPr lang="ro-RO" dirty="0"/>
              <a:t>ce agonisise. Încet, încet,</a:t>
            </a:r>
          </a:p>
          <a:p>
            <a:r>
              <a:rPr lang="ro-RO" dirty="0"/>
              <a:t>averea s-a terminat şi s-a dus bunăstarea Norocului.</a:t>
            </a:r>
          </a:p>
          <a:p>
            <a:r>
              <a:rPr lang="ro-RO" dirty="0"/>
              <a:t>Vecina Mintea, prin muncă, îşi asigura în continuare traiul, ba</a:t>
            </a:r>
          </a:p>
          <a:p>
            <a:r>
              <a:rPr lang="ro-RO" dirty="0"/>
              <a:t>reuşea să mai pună şi câte ceva deoparte. Norocul nu-şi putea explica ce</a:t>
            </a:r>
          </a:p>
          <a:p>
            <a:r>
              <a:rPr lang="ro-RO" dirty="0"/>
              <a:t>se întâmpla, însă Mintea îi spuse:</a:t>
            </a:r>
          </a:p>
          <a:p>
            <a:r>
              <a:rPr lang="ro-RO" dirty="0"/>
              <a:t>„ Norocu-i trecător,</a:t>
            </a:r>
          </a:p>
          <a:p>
            <a:r>
              <a:rPr lang="ro-RO" dirty="0"/>
              <a:t>Munca este sfântă,</a:t>
            </a:r>
          </a:p>
          <a:p>
            <a:r>
              <a:rPr lang="ro-RO" dirty="0"/>
              <a:t>Banul e făcut rotund</a:t>
            </a:r>
          </a:p>
          <a:p>
            <a:r>
              <a:rPr lang="ro-RO" dirty="0"/>
              <a:t>Lesne se rostogoleşte,</a:t>
            </a:r>
          </a:p>
          <a:p>
            <a:r>
              <a:rPr lang="ro-RO" dirty="0"/>
              <a:t>De unde iei şi nu mai pui</a:t>
            </a:r>
          </a:p>
          <a:p>
            <a:r>
              <a:rPr lang="ro-RO" dirty="0"/>
              <a:t>Curând se goleşte.”</a:t>
            </a:r>
          </a:p>
          <a:p>
            <a:r>
              <a:rPr lang="ro-RO" dirty="0"/>
              <a:t> </a:t>
            </a:r>
            <a:endParaRPr lang="ro-RO" dirty="0"/>
          </a:p>
        </p:txBody>
      </p:sp>
    </p:spTree>
    <p:extLst>
      <p:ext uri="{BB962C8B-B14F-4D97-AF65-F5344CB8AC3E}">
        <p14:creationId xmlns:p14="http://schemas.microsoft.com/office/powerpoint/2010/main" val="2449470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o-RO"/>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52736" y="395536"/>
            <a:ext cx="5624513" cy="7560840"/>
          </a:xfrm>
        </p:spPr>
      </p:pic>
    </p:spTree>
    <p:extLst>
      <p:ext uri="{BB962C8B-B14F-4D97-AF65-F5344CB8AC3E}">
        <p14:creationId xmlns:p14="http://schemas.microsoft.com/office/powerpoint/2010/main" val="1707695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o-RO"/>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6325" y="457200"/>
            <a:ext cx="5624513" cy="7859216"/>
          </a:xfrm>
        </p:spPr>
      </p:pic>
    </p:spTree>
    <p:extLst>
      <p:ext uri="{BB962C8B-B14F-4D97-AF65-F5344CB8AC3E}">
        <p14:creationId xmlns:p14="http://schemas.microsoft.com/office/powerpoint/2010/main" val="2909921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o-RO"/>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6325" y="467544"/>
            <a:ext cx="5624513" cy="7848872"/>
          </a:xfrm>
        </p:spPr>
      </p:pic>
    </p:spTree>
    <p:extLst>
      <p:ext uri="{BB962C8B-B14F-4D97-AF65-F5344CB8AC3E}">
        <p14:creationId xmlns:p14="http://schemas.microsoft.com/office/powerpoint/2010/main" val="309646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o-RO"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51703" y="4896544"/>
            <a:ext cx="5624513" cy="3888432"/>
          </a:xfrm>
        </p:spPr>
      </p:pic>
      <p:pic>
        <p:nvPicPr>
          <p:cNvPr id="2050" name="Picture 2" descr="C:\Users\CoKeR\Desktop\revista clasei\2014-12-18 10.57.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0728" y="179512"/>
            <a:ext cx="5760640"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9472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706" y="366184"/>
            <a:ext cx="5623560" cy="3557744"/>
          </a:xfrm>
        </p:spPr>
        <p:txBody>
          <a:bodyPr/>
          <a:lstStyle/>
          <a:p>
            <a:endParaRPr lang="ro-RO"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88368" y="4296068"/>
            <a:ext cx="5969632" cy="4787111"/>
          </a:xfrm>
        </p:spPr>
      </p:pic>
      <p:pic>
        <p:nvPicPr>
          <p:cNvPr id="3074" name="Picture 2" descr="C:\Users\CoKeR\Desktop\revista clasei\Scan00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8368" y="179512"/>
            <a:ext cx="5969632"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077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o-RO"/>
          </a:p>
        </p:txBody>
      </p:sp>
      <p:sp>
        <p:nvSpPr>
          <p:cNvPr id="3" name="Content Placeholder 2"/>
          <p:cNvSpPr>
            <a:spLocks noGrp="1"/>
          </p:cNvSpPr>
          <p:nvPr>
            <p:ph idx="1"/>
          </p:nvPr>
        </p:nvSpPr>
        <p:spPr/>
        <p:txBody>
          <a:bodyPr/>
          <a:lstStyle/>
          <a:p>
            <a:endParaRPr lang="ro-RO"/>
          </a:p>
        </p:txBody>
      </p:sp>
    </p:spTree>
    <p:extLst>
      <p:ext uri="{BB962C8B-B14F-4D97-AF65-F5344CB8AC3E}">
        <p14:creationId xmlns:p14="http://schemas.microsoft.com/office/powerpoint/2010/main" val="2577951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706" y="107504"/>
            <a:ext cx="5623560" cy="1782680"/>
          </a:xfrm>
        </p:spPr>
        <p:txBody>
          <a:bodyPr>
            <a:normAutofit fontScale="90000"/>
          </a:bodyPr>
          <a:lstStyle/>
          <a:p>
            <a:r>
              <a:rPr lang="ro-RO" dirty="0" smtClean="0">
                <a:effectLst/>
              </a:rPr>
              <a:t>. </a:t>
            </a:r>
            <a:r>
              <a:rPr lang="ro-RO" b="1" i="1" cap="all" dirty="0">
                <a:solidFill>
                  <a:srgbClr val="7030A0"/>
                </a:solidFill>
                <a:effectLst/>
              </a:rPr>
              <a:t>LA INCEPUT DE DRUM!!</a:t>
            </a:r>
            <a:r>
              <a:rPr lang="ro-RO" dirty="0">
                <a:solidFill>
                  <a:srgbClr val="7030A0"/>
                </a:solidFill>
                <a:effectLst/>
              </a:rPr>
              <a:t/>
            </a:r>
            <a:br>
              <a:rPr lang="ro-RO" dirty="0">
                <a:solidFill>
                  <a:srgbClr val="7030A0"/>
                </a:solidFill>
                <a:effectLst/>
              </a:rPr>
            </a:br>
            <a:endParaRPr lang="ro-RO" dirty="0">
              <a:solidFill>
                <a:srgbClr val="7030A0"/>
              </a:solidFill>
            </a:endParaRPr>
          </a:p>
        </p:txBody>
      </p:sp>
      <p:sp>
        <p:nvSpPr>
          <p:cNvPr id="5" name="Rectangle 4"/>
          <p:cNvSpPr/>
          <p:nvPr/>
        </p:nvSpPr>
        <p:spPr>
          <a:xfrm>
            <a:off x="1412776" y="3523747"/>
            <a:ext cx="5112568" cy="1754326"/>
          </a:xfrm>
          <a:prstGeom prst="rect">
            <a:avLst/>
          </a:prstGeom>
        </p:spPr>
        <p:txBody>
          <a:bodyPr wrap="square">
            <a:spAutoFit/>
          </a:bodyPr>
          <a:lstStyle/>
          <a:p>
            <a:r>
              <a:rPr lang="ro-RO" dirty="0">
                <a:solidFill>
                  <a:srgbClr val="7030A0"/>
                </a:solidFill>
              </a:rPr>
              <a:t>EDUCATIA NU MASOARA  CAT DE MULT AI MEMORAT SAU CAT DE MULTE STII</a:t>
            </a:r>
            <a:r>
              <a:rPr lang="ro-RO" dirty="0" smtClean="0">
                <a:solidFill>
                  <a:srgbClr val="7030A0"/>
                </a:solidFill>
              </a:rPr>
              <a:t>.</a:t>
            </a:r>
            <a:endParaRPr lang="en-US" dirty="0" smtClean="0">
              <a:solidFill>
                <a:srgbClr val="7030A0"/>
              </a:solidFill>
            </a:endParaRPr>
          </a:p>
          <a:p>
            <a:endParaRPr lang="ro-RO" dirty="0">
              <a:solidFill>
                <a:srgbClr val="7030A0"/>
              </a:solidFill>
            </a:endParaRPr>
          </a:p>
          <a:p>
            <a:r>
              <a:rPr lang="ro-RO" i="1" dirty="0">
                <a:solidFill>
                  <a:srgbClr val="7030A0"/>
                </a:solidFill>
              </a:rPr>
              <a:t>EDUCATIA</a:t>
            </a:r>
            <a:r>
              <a:rPr lang="ro-RO" dirty="0">
                <a:solidFill>
                  <a:srgbClr val="7030A0"/>
                </a:solidFill>
              </a:rPr>
              <a:t> REPREZINTA CAPACITATEA DE A FACE DIFERENTA INTRE LUCRURILE PE CARE LE STII SI CELE PE CARE NU LE STII.”</a:t>
            </a:r>
          </a:p>
        </p:txBody>
      </p:sp>
    </p:spTree>
    <p:extLst>
      <p:ext uri="{BB962C8B-B14F-4D97-AF65-F5344CB8AC3E}">
        <p14:creationId xmlns:p14="http://schemas.microsoft.com/office/powerpoint/2010/main" val="643456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ro-RO" dirty="0" smtClean="0">
                <a:solidFill>
                  <a:schemeClr val="accent3">
                    <a:lumMod val="50000"/>
                  </a:schemeClr>
                </a:solidFill>
                <a:effectLst/>
              </a:rPr>
              <a:t>Draga </a:t>
            </a:r>
            <a:r>
              <a:rPr lang="ro-RO" dirty="0">
                <a:solidFill>
                  <a:schemeClr val="accent3">
                    <a:lumMod val="50000"/>
                  </a:schemeClr>
                </a:solidFill>
                <a:effectLst/>
              </a:rPr>
              <a:t>Domnule Profesor</a:t>
            </a:r>
            <a:r>
              <a:rPr lang="ro-RO" dirty="0">
                <a:effectLst/>
              </a:rPr>
              <a:t/>
            </a:r>
            <a:br>
              <a:rPr lang="ro-RO" dirty="0">
                <a:effectLst/>
              </a:rPr>
            </a:br>
            <a:endParaRPr lang="ro-RO" dirty="0"/>
          </a:p>
        </p:txBody>
      </p:sp>
      <p:sp>
        <p:nvSpPr>
          <p:cNvPr id="3" name="Content Placeholder 2"/>
          <p:cNvSpPr>
            <a:spLocks noGrp="1"/>
          </p:cNvSpPr>
          <p:nvPr>
            <p:ph idx="1"/>
          </p:nvPr>
        </p:nvSpPr>
        <p:spPr>
          <a:xfrm>
            <a:off x="1076706" y="1691680"/>
            <a:ext cx="5623560" cy="6639520"/>
          </a:xfrm>
        </p:spPr>
        <p:txBody>
          <a:bodyPr>
            <a:normAutofit fontScale="55000" lnSpcReduction="20000"/>
          </a:bodyPr>
          <a:lstStyle/>
          <a:p>
            <a:r>
              <a:rPr lang="ro-RO" dirty="0">
                <a:solidFill>
                  <a:schemeClr val="tx1">
                    <a:lumMod val="50000"/>
                    <a:lumOff val="50000"/>
                  </a:schemeClr>
                </a:solidFill>
              </a:rPr>
              <a:t>Imaginati-va ca maine voi fi medicul, contabilul, pilotul, mecanicul de care veti avea nevoie.</a:t>
            </a:r>
            <a:br>
              <a:rPr lang="ro-RO" dirty="0">
                <a:solidFill>
                  <a:schemeClr val="tx1">
                    <a:lumMod val="50000"/>
                    <a:lumOff val="50000"/>
                  </a:schemeClr>
                </a:solidFill>
              </a:rPr>
            </a:br>
            <a:r>
              <a:rPr lang="ro-RO" dirty="0">
                <a:solidFill>
                  <a:schemeClr val="tx1">
                    <a:lumMod val="50000"/>
                    <a:lumOff val="50000"/>
                  </a:schemeClr>
                </a:solidFill>
              </a:rPr>
              <a:t>Vreau sa fiu cat mai bun. Pentru aceasta incurajati-ma sa ma exprim oricat de timid sau de stangaci as face-o. As vrea sa aflati mai degraba ceea ce stiu, nu ceea ce nu stiu.</a:t>
            </a:r>
          </a:p>
          <a:p>
            <a:r>
              <a:rPr lang="ro-RO" dirty="0">
                <a:solidFill>
                  <a:schemeClr val="tx1">
                    <a:lumMod val="50000"/>
                    <a:lumOff val="50000"/>
                  </a:schemeClr>
                </a:solidFill>
              </a:rPr>
              <a:t>Invatati-ma sa ma cunosc pentru a putea sa ma inteleg pe mine, pe celalalt si lumea in care traiesc. As vrea sa deveniti profesorul meu preferat.</a:t>
            </a:r>
          </a:p>
          <a:p>
            <a:r>
              <a:rPr lang="ro-RO" dirty="0">
                <a:solidFill>
                  <a:schemeClr val="tx1">
                    <a:lumMod val="50000"/>
                    <a:lumOff val="50000"/>
                  </a:schemeClr>
                </a:solidFill>
              </a:rPr>
              <a:t>Spuneti-mi ca sunt valoros. Creati competitie doar intre mine cel de ieri si eu cel de azi.</a:t>
            </a:r>
          </a:p>
          <a:p>
            <a:r>
              <a:rPr lang="ro-RO" dirty="0">
                <a:solidFill>
                  <a:schemeClr val="tx1">
                    <a:lumMod val="50000"/>
                    <a:lumOff val="50000"/>
                  </a:schemeClr>
                </a:solidFill>
              </a:rPr>
              <a:t>Astfel voi invata sa am incredere in mine si sa nu ma tem de ceilalti. Iar daca intr-o buna zi voi castiga premiul Nobel as vrea sa stiti ca se datoreaza si priceperii dumneavoastra.</a:t>
            </a:r>
          </a:p>
          <a:p>
            <a:r>
              <a:rPr lang="ro-RO" dirty="0">
                <a:solidFill>
                  <a:schemeClr val="tx1">
                    <a:lumMod val="50000"/>
                    <a:lumOff val="50000"/>
                  </a:schemeClr>
                </a:solidFill>
              </a:rPr>
              <a:t>Fiindca  prima, permanenta si cea mai importanta lectie sunteti chiar </a:t>
            </a:r>
            <a:r>
              <a:rPr lang="ro-RO" dirty="0" smtClean="0">
                <a:solidFill>
                  <a:schemeClr val="tx1">
                    <a:lumMod val="50000"/>
                    <a:lumOff val="50000"/>
                  </a:schemeClr>
                </a:solidFill>
              </a:rPr>
              <a:t>Dumneavoastra</a:t>
            </a:r>
            <a:r>
              <a:rPr lang="en-US" dirty="0" smtClean="0">
                <a:solidFill>
                  <a:schemeClr val="tx1">
                    <a:lumMod val="50000"/>
                    <a:lumOff val="50000"/>
                  </a:schemeClr>
                </a:solidFill>
              </a:rPr>
              <a:t>.</a:t>
            </a:r>
            <a:endParaRPr lang="ro-RO" dirty="0">
              <a:solidFill>
                <a:schemeClr val="tx1">
                  <a:lumMod val="50000"/>
                  <a:lumOff val="50000"/>
                </a:schemeClr>
              </a:solidFill>
            </a:endParaRPr>
          </a:p>
          <a:p>
            <a:endParaRPr lang="ro-RO" dirty="0">
              <a:solidFill>
                <a:schemeClr val="tx1">
                  <a:lumMod val="50000"/>
                  <a:lumOff val="50000"/>
                </a:schemeClr>
              </a:solidFill>
            </a:endParaRPr>
          </a:p>
          <a:p>
            <a:r>
              <a:rPr lang="ro-RO" dirty="0">
                <a:solidFill>
                  <a:schemeClr val="tx1">
                    <a:lumMod val="50000"/>
                    <a:lumOff val="50000"/>
                  </a:schemeClr>
                </a:solidFill>
              </a:rPr>
              <a:t>                         Cu drag si pretuire,</a:t>
            </a:r>
            <a:br>
              <a:rPr lang="ro-RO" dirty="0">
                <a:solidFill>
                  <a:schemeClr val="tx1">
                    <a:lumMod val="50000"/>
                    <a:lumOff val="50000"/>
                  </a:schemeClr>
                </a:solidFill>
              </a:rPr>
            </a:br>
            <a:r>
              <a:rPr lang="ro-RO" dirty="0">
                <a:solidFill>
                  <a:schemeClr val="tx1">
                    <a:lumMod val="50000"/>
                    <a:lumOff val="50000"/>
                  </a:schemeClr>
                </a:solidFill>
              </a:rPr>
              <a:t>                             </a:t>
            </a:r>
          </a:p>
          <a:p>
            <a:r>
              <a:rPr lang="ro-RO" dirty="0">
                <a:solidFill>
                  <a:schemeClr val="tx1">
                    <a:lumMod val="50000"/>
                    <a:lumOff val="50000"/>
                  </a:schemeClr>
                </a:solidFill>
              </a:rPr>
              <a:t>                    Elevul dumneavoastra”</a:t>
            </a:r>
          </a:p>
          <a:p>
            <a:r>
              <a:rPr lang="ro-RO" dirty="0">
                <a:solidFill>
                  <a:schemeClr val="tx1">
                    <a:lumMod val="50000"/>
                    <a:lumOff val="50000"/>
                  </a:schemeClr>
                </a:solidFill>
              </a:rPr>
              <a:t> </a:t>
            </a:r>
          </a:p>
          <a:p>
            <a:endParaRPr lang="ro-RO" dirty="0"/>
          </a:p>
        </p:txBody>
      </p:sp>
    </p:spTree>
    <p:extLst>
      <p:ext uri="{BB962C8B-B14F-4D97-AF65-F5344CB8AC3E}">
        <p14:creationId xmlns:p14="http://schemas.microsoft.com/office/powerpoint/2010/main" val="680197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1000" b="1" i="1" dirty="0">
                <a:solidFill>
                  <a:srgbClr val="C00000"/>
                </a:solidFill>
                <a:effectLst/>
              </a:rPr>
              <a:t>Fiecare sfârşit de an aduce deopotrivǎ bucurie şi tristeţe în sufletele tuturor celor obişnuiţi sǎ vinǎ zilnic la</a:t>
            </a:r>
            <a:r>
              <a:rPr lang="ro-RO" sz="1000" dirty="0">
                <a:solidFill>
                  <a:srgbClr val="C00000"/>
                </a:solidFill>
                <a:effectLst/>
              </a:rPr>
              <a:t/>
            </a:r>
            <a:br>
              <a:rPr lang="ro-RO" sz="1000" dirty="0">
                <a:solidFill>
                  <a:srgbClr val="C00000"/>
                </a:solidFill>
                <a:effectLst/>
              </a:rPr>
            </a:br>
            <a:r>
              <a:rPr lang="ro-RO" sz="1000" b="1" i="1" dirty="0">
                <a:solidFill>
                  <a:srgbClr val="C00000"/>
                </a:solidFill>
                <a:effectLst/>
              </a:rPr>
              <a:t>şcoalǎ. Mai trişti par insǎ absolvenţii, cei care au crezut cǎ abia aşteaptǎ sǎ termine şcoala. Ne demonstreazǎ acest</a:t>
            </a:r>
            <a:r>
              <a:rPr lang="ro-RO" sz="1000" dirty="0">
                <a:solidFill>
                  <a:srgbClr val="C00000"/>
                </a:solidFill>
                <a:effectLst/>
              </a:rPr>
              <a:t/>
            </a:r>
            <a:br>
              <a:rPr lang="ro-RO" sz="1000" dirty="0">
                <a:solidFill>
                  <a:srgbClr val="C00000"/>
                </a:solidFill>
                <a:effectLst/>
              </a:rPr>
            </a:br>
            <a:r>
              <a:rPr lang="ro-RO" sz="1000" b="1" i="1" dirty="0">
                <a:solidFill>
                  <a:srgbClr val="C00000"/>
                </a:solidFill>
                <a:effectLst/>
              </a:rPr>
              <a:t>lucru tineri elevi de clasa a </a:t>
            </a:r>
            <a:r>
              <a:rPr lang="ro-RO" sz="1000" b="1" i="1" dirty="0" smtClean="0">
                <a:solidFill>
                  <a:srgbClr val="C00000"/>
                </a:solidFill>
                <a:effectLst/>
              </a:rPr>
              <a:t>VIII-a</a:t>
            </a:r>
            <a:r>
              <a:rPr lang="en-US" sz="1000" b="1" i="1" dirty="0" smtClean="0">
                <a:solidFill>
                  <a:srgbClr val="C00000"/>
                </a:solidFill>
                <a:effectLst/>
              </a:rPr>
              <a:t> A</a:t>
            </a:r>
            <a:r>
              <a:rPr lang="ro-RO" sz="1000" b="1" i="1" dirty="0" smtClean="0">
                <a:solidFill>
                  <a:srgbClr val="C00000"/>
                </a:solidFill>
                <a:effectLst/>
              </a:rPr>
              <a:t>, </a:t>
            </a:r>
            <a:r>
              <a:rPr lang="ro-RO" sz="1000" b="1" i="1" dirty="0">
                <a:solidFill>
                  <a:srgbClr val="C00000"/>
                </a:solidFill>
                <a:effectLst/>
              </a:rPr>
              <a:t>care şi-au aşternut o parte din sufletul lor pe hârtie...</a:t>
            </a:r>
            <a:r>
              <a:rPr lang="ro-RO" sz="1000" dirty="0">
                <a:solidFill>
                  <a:srgbClr val="C00000"/>
                </a:solidFill>
                <a:effectLst/>
              </a:rPr>
              <a:t/>
            </a:r>
            <a:br>
              <a:rPr lang="ro-RO" sz="1000" dirty="0">
                <a:solidFill>
                  <a:srgbClr val="C00000"/>
                </a:solidFill>
                <a:effectLst/>
              </a:rPr>
            </a:br>
            <a:endParaRPr lang="ro-RO" sz="1000" dirty="0">
              <a:solidFill>
                <a:srgbClr val="C00000"/>
              </a:solidFill>
            </a:endParaRPr>
          </a:p>
        </p:txBody>
      </p:sp>
      <p:sp>
        <p:nvSpPr>
          <p:cNvPr id="3" name="Content Placeholder 2"/>
          <p:cNvSpPr>
            <a:spLocks noGrp="1"/>
          </p:cNvSpPr>
          <p:nvPr>
            <p:ph idx="1"/>
          </p:nvPr>
        </p:nvSpPr>
        <p:spPr/>
        <p:txBody>
          <a:bodyPr>
            <a:normAutofit fontScale="47500" lnSpcReduction="20000"/>
          </a:bodyPr>
          <a:lstStyle/>
          <a:p>
            <a:r>
              <a:rPr lang="ro-RO" i="1" dirty="0"/>
              <a:t>„”De-a lungul celor opt ani</a:t>
            </a:r>
            <a:endParaRPr lang="ro-RO" dirty="0"/>
          </a:p>
          <a:p>
            <a:r>
              <a:rPr lang="ro-RO" i="1" dirty="0"/>
              <a:t>petrecuţi in aceastǎ şcoalǎ am reuşit sǎ invǎţ lucruri extrem de importante. Munca in echipǎ,</a:t>
            </a:r>
            <a:endParaRPr lang="ro-RO" dirty="0"/>
          </a:p>
          <a:p>
            <a:r>
              <a:rPr lang="ro-RO" i="1" dirty="0"/>
              <a:t>prietenia, respectul... pe toate le-am invǎţat alǎturi de colegii, profesorii şi totodatǎ prietenii mei.</a:t>
            </a:r>
            <a:endParaRPr lang="ro-RO" dirty="0"/>
          </a:p>
          <a:p>
            <a:r>
              <a:rPr lang="ro-RO" i="1" dirty="0"/>
              <a:t>Imi amintesc cǎ la inceput, in clasa a cincea, eram atat de emoţionaţi şi-i priveam cu nelinişte</a:t>
            </a:r>
            <a:endParaRPr lang="ro-RO" dirty="0"/>
          </a:p>
          <a:p>
            <a:r>
              <a:rPr lang="ro-RO" i="1" dirty="0"/>
              <a:t>şi nerǎbdare pe toţi profesorii care intrau pe uşa clasei noastre. In tot acest timp, pe mulţi dintre ei iam</a:t>
            </a:r>
            <a:endParaRPr lang="ro-RO" dirty="0"/>
          </a:p>
          <a:p>
            <a:r>
              <a:rPr lang="ro-RO" i="1" dirty="0"/>
              <a:t>considerat, nu numai o datǎ, rǎutǎcioşi, dar acum, la sfarşit, mi-am dat seama cu adevǎrat, cǎ nu</a:t>
            </a:r>
            <a:endParaRPr lang="ro-RO" dirty="0"/>
          </a:p>
          <a:p>
            <a:r>
              <a:rPr lang="ro-RO" i="1" dirty="0"/>
              <a:t>ne doreau decat binele şi cǎ, de fapt, sunt nişte oameni minunaţi, de la care am avut ce invǎţa.</a:t>
            </a:r>
            <a:endParaRPr lang="ro-RO" dirty="0"/>
          </a:p>
          <a:p>
            <a:r>
              <a:rPr lang="ro-RO" i="1" dirty="0"/>
              <a:t>Colectivul nostru nu a reuşit, din pǎcate, sǎ fie atat de unit pe cat mǎ aşteptam, aceasta fiind</a:t>
            </a:r>
            <a:endParaRPr lang="ro-RO" dirty="0"/>
          </a:p>
          <a:p>
            <a:r>
              <a:rPr lang="ro-RO" i="1" dirty="0"/>
              <a:t>una din amintirile mai puţin plǎcute pe care le am de aici. Cu toate acestea, mǎ bucur cǎ am putut sǎ</a:t>
            </a:r>
            <a:endParaRPr lang="ro-RO" dirty="0"/>
          </a:p>
          <a:p>
            <a:r>
              <a:rPr lang="ro-RO" i="1" dirty="0"/>
              <a:t>ii cunosc pe fiecare in parte şi cǎ mi-au arǎtat cum pot fi ei cu adevǎrat. Cu unii dintre colegi am</a:t>
            </a:r>
            <a:endParaRPr lang="ro-RO" dirty="0"/>
          </a:p>
          <a:p>
            <a:r>
              <a:rPr lang="ro-RO" i="1" dirty="0"/>
              <a:t>legat prietenii foarte stranse, din care am avut ce invǎţa şi care, cu siguranţǎ vor dura.</a:t>
            </a:r>
            <a:endParaRPr lang="ro-RO" dirty="0"/>
          </a:p>
          <a:p>
            <a:r>
              <a:rPr lang="ro-RO" i="1" dirty="0"/>
              <a:t>Imi pare foarte rǎu cǎ momentul in care ne vom spune la revedere este foarte aproape. Poate cǎ vom</a:t>
            </a:r>
            <a:endParaRPr lang="ro-RO" dirty="0"/>
          </a:p>
          <a:p>
            <a:r>
              <a:rPr lang="ro-RO" i="1" dirty="0"/>
              <a:t>ţine legǎtura, poate cǎ ne vom vizita foştii dascǎli..., dar nimic nu va mai fi la fel. Unii dintre noi ne</a:t>
            </a:r>
            <a:endParaRPr lang="ro-RO" dirty="0"/>
          </a:p>
          <a:p>
            <a:r>
              <a:rPr lang="ro-RO" i="1" dirty="0"/>
              <a:t>vom intalni insǎ şi la liceu, poate cǎ prin recreaţii ne vom aminti momente trǎite in gimnaziu...””</a:t>
            </a:r>
            <a:endParaRPr lang="ro-RO" dirty="0"/>
          </a:p>
          <a:p>
            <a:r>
              <a:rPr lang="ro-RO" i="1" dirty="0"/>
              <a:t> </a:t>
            </a:r>
            <a:endParaRPr lang="ro-RO" dirty="0"/>
          </a:p>
          <a:p>
            <a:endParaRPr lang="ro-RO" dirty="0"/>
          </a:p>
        </p:txBody>
      </p:sp>
    </p:spTree>
    <p:extLst>
      <p:ext uri="{BB962C8B-B14F-4D97-AF65-F5344CB8AC3E}">
        <p14:creationId xmlns:p14="http://schemas.microsoft.com/office/powerpoint/2010/main" val="3711944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706" y="539552"/>
            <a:ext cx="5623560" cy="1584176"/>
          </a:xfrm>
        </p:spPr>
        <p:txBody>
          <a:bodyPr>
            <a:noAutofit/>
          </a:bodyPr>
          <a:lstStyle/>
          <a:p>
            <a:r>
              <a:rPr lang="ro-RO" sz="1000" i="1" dirty="0">
                <a:effectLst/>
              </a:rPr>
              <a:t>Nu ştiu dacǎ aceastǎ clasǎ era aşa cum mi-o amintesc</a:t>
            </a:r>
            <a:r>
              <a:rPr lang="ro-RO" sz="1000" dirty="0">
                <a:effectLst/>
              </a:rPr>
              <a:t/>
            </a:r>
            <a:br>
              <a:rPr lang="ro-RO" sz="1000" dirty="0">
                <a:effectLst/>
              </a:rPr>
            </a:br>
            <a:r>
              <a:rPr lang="ro-RO" sz="1000" i="1" dirty="0">
                <a:effectLst/>
              </a:rPr>
              <a:t>sau dacǎ profesorii erau aşa de rǎi sau aşa de buni precum au</a:t>
            </a:r>
            <a:r>
              <a:rPr lang="ro-RO" sz="1000" dirty="0">
                <a:effectLst/>
              </a:rPr>
              <a:t/>
            </a:r>
            <a:br>
              <a:rPr lang="ro-RO" sz="1000" dirty="0">
                <a:effectLst/>
              </a:rPr>
            </a:br>
            <a:r>
              <a:rPr lang="ro-RO" sz="1000" i="1" dirty="0">
                <a:effectLst/>
              </a:rPr>
              <a:t>rǎmas in memoria mea.</a:t>
            </a:r>
            <a:r>
              <a:rPr lang="ro-RO" sz="1000" dirty="0">
                <a:effectLst/>
              </a:rPr>
              <a:t/>
            </a:r>
            <a:br>
              <a:rPr lang="ro-RO" sz="1000" dirty="0">
                <a:effectLst/>
              </a:rPr>
            </a:br>
            <a:r>
              <a:rPr lang="ro-RO" sz="1000" i="1" dirty="0">
                <a:effectLst/>
              </a:rPr>
              <a:t>Ceea ce ştiu este cǎ cel mai important lucru pe care</a:t>
            </a:r>
            <a:r>
              <a:rPr lang="ro-RO" sz="1000" dirty="0">
                <a:effectLst/>
              </a:rPr>
              <a:t/>
            </a:r>
            <a:br>
              <a:rPr lang="ro-RO" sz="1000" dirty="0">
                <a:effectLst/>
              </a:rPr>
            </a:br>
            <a:r>
              <a:rPr lang="ro-RO" sz="1000" i="1" dirty="0">
                <a:effectLst/>
              </a:rPr>
              <a:t>l-am invǎţat in toţi aceşti ani a fost valoarea prieteniei.</a:t>
            </a:r>
            <a:r>
              <a:rPr lang="ro-RO" sz="1000" dirty="0">
                <a:effectLst/>
              </a:rPr>
              <a:t/>
            </a:r>
            <a:br>
              <a:rPr lang="ro-RO" sz="1000" dirty="0">
                <a:effectLst/>
              </a:rPr>
            </a:br>
            <a:r>
              <a:rPr lang="ro-RO" sz="1000" i="1" dirty="0">
                <a:effectLst/>
              </a:rPr>
              <a:t>Prieteni, colegi, mereu prezenţi, ei vor rǎmane amintirea cea</a:t>
            </a:r>
            <a:r>
              <a:rPr lang="ro-RO" sz="1000" dirty="0">
                <a:effectLst/>
              </a:rPr>
              <a:t/>
            </a:r>
            <a:br>
              <a:rPr lang="ro-RO" sz="1000" dirty="0">
                <a:effectLst/>
              </a:rPr>
            </a:br>
            <a:r>
              <a:rPr lang="ro-RO" sz="1000" i="1" dirty="0">
                <a:effectLst/>
              </a:rPr>
              <a:t>mai frumoasǎ a acestor ani, mereu existentǎ in sufletul meu.</a:t>
            </a:r>
            <a:r>
              <a:rPr lang="ro-RO" sz="1000" dirty="0">
                <a:effectLst/>
              </a:rPr>
              <a:t/>
            </a:r>
            <a:br>
              <a:rPr lang="ro-RO" sz="1000" dirty="0">
                <a:effectLst/>
              </a:rPr>
            </a:br>
            <a:r>
              <a:rPr lang="ro-RO" sz="1000" i="1" dirty="0">
                <a:effectLst/>
              </a:rPr>
              <a:t>Şi ştiu cǎ in ceea ce suntem astǎzi e prezent ceea ce am</a:t>
            </a:r>
            <a:r>
              <a:rPr lang="ro-RO" sz="1000" dirty="0">
                <a:effectLst/>
              </a:rPr>
              <a:t/>
            </a:r>
            <a:br>
              <a:rPr lang="ro-RO" sz="1000" dirty="0">
                <a:effectLst/>
              </a:rPr>
            </a:br>
            <a:r>
              <a:rPr lang="ro-RO" sz="1000" i="1" dirty="0">
                <a:effectLst/>
              </a:rPr>
              <a:t>fost candva, iar primul </a:t>
            </a:r>
            <a:r>
              <a:rPr lang="en-US" sz="1000" i="1" dirty="0">
                <a:effectLst/>
              </a:rPr>
              <a:t>“</a:t>
            </a:r>
            <a:r>
              <a:rPr lang="ro-RO" sz="1000" i="1" dirty="0">
                <a:effectLst/>
              </a:rPr>
              <a:t>chiul</a:t>
            </a:r>
            <a:r>
              <a:rPr lang="en-US" sz="1000" i="1" dirty="0">
                <a:effectLst/>
              </a:rPr>
              <a:t>”</a:t>
            </a:r>
            <a:r>
              <a:rPr lang="ro-RO" sz="1000" i="1" dirty="0">
                <a:effectLst/>
              </a:rPr>
              <a:t>, prima notǎ, lacrimile de</a:t>
            </a:r>
            <a:r>
              <a:rPr lang="ro-RO" sz="1000" dirty="0">
                <a:effectLst/>
              </a:rPr>
              <a:t/>
            </a:r>
            <a:br>
              <a:rPr lang="ro-RO" sz="1000" dirty="0">
                <a:effectLst/>
              </a:rPr>
            </a:br>
            <a:r>
              <a:rPr lang="ro-RO" sz="1000" i="1" dirty="0">
                <a:effectLst/>
              </a:rPr>
              <a:t>bucurie sau de tristeţe nu se vor şterge </a:t>
            </a:r>
            <a:r>
              <a:rPr lang="ro-RO" sz="1000" i="1" dirty="0" smtClean="0">
                <a:effectLst/>
              </a:rPr>
              <a:t>niciodatǎ </a:t>
            </a:r>
            <a:r>
              <a:rPr lang="ro-RO" sz="1000" i="1" dirty="0">
                <a:effectLst/>
              </a:rPr>
              <a:t>din memoria</a:t>
            </a:r>
            <a:r>
              <a:rPr lang="ro-RO" sz="1000" dirty="0">
                <a:effectLst/>
              </a:rPr>
              <a:t/>
            </a:r>
            <a:br>
              <a:rPr lang="ro-RO" sz="1000" dirty="0">
                <a:effectLst/>
              </a:rPr>
            </a:br>
            <a:r>
              <a:rPr lang="ro-RO" sz="1000" i="1" dirty="0">
                <a:effectLst/>
              </a:rPr>
              <a:t>mea.</a:t>
            </a:r>
            <a:r>
              <a:rPr lang="ro-RO" sz="1000" dirty="0">
                <a:effectLst/>
              </a:rPr>
              <a:t/>
            </a:r>
            <a:br>
              <a:rPr lang="ro-RO" sz="1000" dirty="0">
                <a:effectLst/>
              </a:rPr>
            </a:br>
            <a:r>
              <a:rPr lang="ro-RO" sz="1000" i="1" dirty="0">
                <a:effectLst/>
              </a:rPr>
              <a:t>Vouǎ, prieteni, colegi, profesori, vǎ mulţumesc pentru</a:t>
            </a:r>
            <a:r>
              <a:rPr lang="ro-RO" sz="1000" dirty="0">
                <a:effectLst/>
              </a:rPr>
              <a:t/>
            </a:r>
            <a:br>
              <a:rPr lang="ro-RO" sz="1000" dirty="0">
                <a:effectLst/>
              </a:rPr>
            </a:br>
            <a:r>
              <a:rPr lang="ro-RO" sz="1000" i="1" dirty="0">
                <a:effectLst/>
              </a:rPr>
              <a:t>cǎ aţi fǎcut ca aceşti ani sǎ fie cei mai frumoşi ani!””</a:t>
            </a:r>
            <a:r>
              <a:rPr lang="ro-RO" sz="1000" dirty="0">
                <a:effectLst/>
              </a:rPr>
              <a:t/>
            </a:r>
            <a:br>
              <a:rPr lang="ro-RO" sz="1000" dirty="0">
                <a:effectLst/>
              </a:rPr>
            </a:br>
            <a:r>
              <a:rPr lang="ro-RO" sz="1000" i="1" dirty="0">
                <a:effectLst/>
              </a:rPr>
              <a:t> </a:t>
            </a:r>
            <a:r>
              <a:rPr lang="ro-RO" sz="1000" dirty="0">
                <a:effectLst/>
              </a:rPr>
              <a:t/>
            </a:r>
            <a:br>
              <a:rPr lang="ro-RO" sz="1000" dirty="0">
                <a:effectLst/>
              </a:rPr>
            </a:br>
            <a:endParaRPr lang="ro-RO" sz="1000" dirty="0"/>
          </a:p>
        </p:txBody>
      </p:sp>
      <p:sp>
        <p:nvSpPr>
          <p:cNvPr id="3" name="Content Placeholder 2"/>
          <p:cNvSpPr>
            <a:spLocks noGrp="1"/>
          </p:cNvSpPr>
          <p:nvPr>
            <p:ph idx="1"/>
          </p:nvPr>
        </p:nvSpPr>
        <p:spPr>
          <a:xfrm>
            <a:off x="1076706" y="2411760"/>
            <a:ext cx="5623560" cy="5919440"/>
          </a:xfrm>
        </p:spPr>
        <p:txBody>
          <a:bodyPr/>
          <a:lstStyle/>
          <a:p>
            <a:r>
              <a:rPr lang="ro-RO" i="1" dirty="0"/>
              <a:t>Imi va fi dor de colegi şi de profesori</a:t>
            </a:r>
            <a:r>
              <a:rPr lang="en-US" i="1" dirty="0"/>
              <a:t>…</a:t>
            </a:r>
            <a:endParaRPr lang="ro-RO" dirty="0"/>
          </a:p>
          <a:p>
            <a:r>
              <a:rPr lang="ro-RO" i="1" dirty="0"/>
              <a:t>Intr-un fel mă bucur că voi deveni licean, dar mi-e</a:t>
            </a:r>
            <a:endParaRPr lang="ro-RO" dirty="0"/>
          </a:p>
          <a:p>
            <a:r>
              <a:rPr lang="ro-RO" i="1" dirty="0"/>
              <a:t>şi teamă de necunoscut</a:t>
            </a:r>
            <a:r>
              <a:rPr lang="en-US" i="1" dirty="0"/>
              <a:t>…</a:t>
            </a:r>
            <a:r>
              <a:rPr lang="ro-RO" i="1" dirty="0"/>
              <a:t>Celor care vor rămane in</a:t>
            </a:r>
            <a:endParaRPr lang="ro-RO" dirty="0"/>
          </a:p>
          <a:p>
            <a:r>
              <a:rPr lang="ro-RO" i="1" dirty="0"/>
              <a:t>urmă, generaţiilor care ne vor succede, le dau un</a:t>
            </a:r>
            <a:endParaRPr lang="ro-RO" dirty="0"/>
          </a:p>
          <a:p>
            <a:r>
              <a:rPr lang="ro-RO" i="1" dirty="0"/>
              <a:t>sfat: invăţaţi, că fără şcoală nu ajungeţi nicăieri!</a:t>
            </a:r>
            <a:r>
              <a:rPr lang="en-US" i="1" dirty="0"/>
              <a:t>”</a:t>
            </a:r>
            <a:endParaRPr lang="ro-RO" dirty="0"/>
          </a:p>
          <a:p>
            <a:r>
              <a:rPr lang="ro-RO" b="1" i="1" dirty="0"/>
              <a:t> </a:t>
            </a:r>
            <a:endParaRPr lang="ro-RO" dirty="0"/>
          </a:p>
          <a:p>
            <a:endParaRPr lang="ro-RO" dirty="0"/>
          </a:p>
        </p:txBody>
      </p:sp>
    </p:spTree>
    <p:extLst>
      <p:ext uri="{BB962C8B-B14F-4D97-AF65-F5344CB8AC3E}">
        <p14:creationId xmlns:p14="http://schemas.microsoft.com/office/powerpoint/2010/main" val="270693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1200" i="1" dirty="0">
                <a:effectLst/>
              </a:rPr>
              <a:t>„”E greu să ne luăm bun rămas</a:t>
            </a:r>
            <a:r>
              <a:rPr lang="en-US" sz="1200" i="1" dirty="0">
                <a:effectLst/>
              </a:rPr>
              <a:t>…</a:t>
            </a:r>
            <a:r>
              <a:rPr lang="ro-RO" sz="1200" i="1" dirty="0">
                <a:effectLst/>
              </a:rPr>
              <a:t>Toate prieteniile clădite in</a:t>
            </a:r>
            <a:r>
              <a:rPr lang="ro-RO" sz="1200" dirty="0">
                <a:effectLst/>
              </a:rPr>
              <a:t/>
            </a:r>
            <a:br>
              <a:rPr lang="ro-RO" sz="1200" dirty="0">
                <a:effectLst/>
              </a:rPr>
            </a:br>
            <a:r>
              <a:rPr lang="ro-RO" sz="1200" i="1" dirty="0">
                <a:effectLst/>
              </a:rPr>
              <a:t>ataţia ani se ruinează intr-o clipă</a:t>
            </a:r>
            <a:r>
              <a:rPr lang="en-US" sz="1200" i="1" dirty="0">
                <a:effectLst/>
              </a:rPr>
              <a:t>…</a:t>
            </a:r>
            <a:r>
              <a:rPr lang="ro-RO" sz="1200" i="1" dirty="0">
                <a:effectLst/>
              </a:rPr>
              <a:t>Pană acum, la sfarşitul fiecărei</a:t>
            </a:r>
            <a:r>
              <a:rPr lang="ro-RO" sz="1200" dirty="0">
                <a:effectLst/>
              </a:rPr>
              <a:t/>
            </a:r>
            <a:br>
              <a:rPr lang="ro-RO" sz="1200" dirty="0">
                <a:effectLst/>
              </a:rPr>
            </a:br>
            <a:r>
              <a:rPr lang="ro-RO" sz="1200" i="1" dirty="0">
                <a:effectLst/>
              </a:rPr>
              <a:t>vacanţe, aşteptam cu nerăbdare să ne revedem colegii, profesorii</a:t>
            </a:r>
            <a:r>
              <a:rPr lang="en-US" sz="1200" i="1" dirty="0">
                <a:effectLst/>
              </a:rPr>
              <a:t>…</a:t>
            </a:r>
            <a:r>
              <a:rPr lang="ro-RO" sz="1200" dirty="0">
                <a:effectLst/>
              </a:rPr>
              <a:t/>
            </a:r>
            <a:br>
              <a:rPr lang="ro-RO" sz="1200" dirty="0">
                <a:effectLst/>
              </a:rPr>
            </a:br>
            <a:r>
              <a:rPr lang="ro-RO" sz="1200" i="1" dirty="0">
                <a:effectLst/>
              </a:rPr>
              <a:t>Acum nu va mai fi la fel</a:t>
            </a:r>
            <a:r>
              <a:rPr lang="en-US" sz="1200" i="1" dirty="0">
                <a:effectLst/>
              </a:rPr>
              <a:t>…</a:t>
            </a:r>
            <a:r>
              <a:rPr lang="ro-RO" sz="1200" i="1" dirty="0">
                <a:effectLst/>
              </a:rPr>
              <a:t>Doresc fiecărui absolvent un drum</a:t>
            </a:r>
            <a:r>
              <a:rPr lang="ro-RO" sz="1200" dirty="0">
                <a:effectLst/>
              </a:rPr>
              <a:t/>
            </a:r>
            <a:br>
              <a:rPr lang="ro-RO" sz="1200" dirty="0">
                <a:effectLst/>
              </a:rPr>
            </a:br>
            <a:r>
              <a:rPr lang="ro-RO" sz="1200" i="1" dirty="0">
                <a:effectLst/>
              </a:rPr>
              <a:t>luminos in viaţă şi</a:t>
            </a:r>
            <a:r>
              <a:rPr lang="en-US" sz="1200" i="1" dirty="0">
                <a:effectLst/>
              </a:rPr>
              <a:t>…</a:t>
            </a:r>
            <a:r>
              <a:rPr lang="ro-RO" sz="1200" i="1" dirty="0">
                <a:effectLst/>
              </a:rPr>
              <a:t> să ne revedem peste ani şi ani la fel de</a:t>
            </a:r>
            <a:r>
              <a:rPr lang="ro-RO" sz="1200" dirty="0">
                <a:effectLst/>
              </a:rPr>
              <a:t/>
            </a:r>
            <a:br>
              <a:rPr lang="ro-RO" sz="1200" dirty="0">
                <a:effectLst/>
              </a:rPr>
            </a:br>
            <a:r>
              <a:rPr lang="ro-RO" sz="1200" i="1" dirty="0">
                <a:effectLst/>
              </a:rPr>
              <a:t>frumoşi şi de inocenţi</a:t>
            </a:r>
            <a:r>
              <a:rPr lang="en-US" sz="1200" i="1" dirty="0">
                <a:effectLst/>
              </a:rPr>
              <a:t>…</a:t>
            </a:r>
            <a:r>
              <a:rPr lang="ro-RO" sz="1200" i="1" dirty="0">
                <a:effectLst/>
              </a:rPr>
              <a:t>””</a:t>
            </a:r>
            <a:r>
              <a:rPr lang="ro-RO" sz="1200" dirty="0">
                <a:effectLst/>
              </a:rPr>
              <a:t/>
            </a:r>
            <a:br>
              <a:rPr lang="ro-RO" sz="1200" dirty="0">
                <a:effectLst/>
              </a:rPr>
            </a:br>
            <a:endParaRPr lang="ro-RO" sz="1200" dirty="0"/>
          </a:p>
        </p:txBody>
      </p:sp>
      <p:sp>
        <p:nvSpPr>
          <p:cNvPr id="3" name="Content Placeholder 2"/>
          <p:cNvSpPr>
            <a:spLocks noGrp="1"/>
          </p:cNvSpPr>
          <p:nvPr>
            <p:ph idx="1"/>
          </p:nvPr>
        </p:nvSpPr>
        <p:spPr/>
        <p:txBody>
          <a:bodyPr/>
          <a:lstStyle/>
          <a:p>
            <a:r>
              <a:rPr lang="ro-RO" i="1" dirty="0" smtClean="0"/>
              <a:t>”</a:t>
            </a:r>
            <a:r>
              <a:rPr lang="ro-RO" i="1" dirty="0"/>
              <a:t>Am ajuns la capătul unui drum</a:t>
            </a:r>
            <a:r>
              <a:rPr lang="en-US" i="1" dirty="0"/>
              <a:t>…</a:t>
            </a:r>
            <a:r>
              <a:rPr lang="ro-RO" i="1" dirty="0"/>
              <a:t>Cu lacrimi in suflet</a:t>
            </a:r>
            <a:endParaRPr lang="ro-RO" dirty="0"/>
          </a:p>
          <a:p>
            <a:r>
              <a:rPr lang="ro-RO" i="1" dirty="0"/>
              <a:t>privesc in urmă şi imi amintesc acum toate clipele frumoase, toate</a:t>
            </a:r>
            <a:endParaRPr lang="ro-RO" dirty="0"/>
          </a:p>
          <a:p>
            <a:r>
              <a:rPr lang="ro-RO" i="1" dirty="0"/>
              <a:t>momentele unice</a:t>
            </a:r>
            <a:r>
              <a:rPr lang="en-US" i="1" dirty="0"/>
              <a:t>…</a:t>
            </a:r>
            <a:r>
              <a:rPr lang="ro-RO" i="1" dirty="0"/>
              <a:t>De acum incolo nimic nu va mai fi la fel</a:t>
            </a:r>
            <a:r>
              <a:rPr lang="en-US" i="1" dirty="0"/>
              <a:t>…</a:t>
            </a:r>
            <a:r>
              <a:rPr lang="ro-RO" i="1" dirty="0"/>
              <a:t>Un</a:t>
            </a:r>
            <a:endParaRPr lang="ro-RO" dirty="0"/>
          </a:p>
          <a:p>
            <a:r>
              <a:rPr lang="ro-RO" i="1" dirty="0"/>
              <a:t>gand de admiraţie şi de preţuire pentru dascălii mei, de care, cu</a:t>
            </a:r>
            <a:endParaRPr lang="ro-RO" dirty="0"/>
          </a:p>
          <a:p>
            <a:r>
              <a:rPr lang="ro-RO" i="1" dirty="0"/>
              <a:t>siguranţă imi va fi dor</a:t>
            </a:r>
            <a:r>
              <a:rPr lang="en-US" i="1" dirty="0"/>
              <a:t>…</a:t>
            </a:r>
            <a:r>
              <a:rPr lang="ro-RO" i="1" dirty="0" smtClean="0"/>
              <a:t>”</a:t>
            </a:r>
            <a:endParaRPr lang="ro-RO" dirty="0"/>
          </a:p>
          <a:p>
            <a:pPr marL="82296" indent="0">
              <a:buNone/>
            </a:pPr>
            <a:endParaRPr lang="ro-RO" dirty="0"/>
          </a:p>
        </p:txBody>
      </p:sp>
    </p:spTree>
    <p:extLst>
      <p:ext uri="{BB962C8B-B14F-4D97-AF65-F5344CB8AC3E}">
        <p14:creationId xmlns:p14="http://schemas.microsoft.com/office/powerpoint/2010/main" val="4290192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ro-RO" sz="1050" i="1" dirty="0">
                <a:effectLst/>
              </a:rPr>
              <a:t>Chiar dacǎ</a:t>
            </a:r>
            <a:r>
              <a:rPr lang="ro-RO" sz="1050" dirty="0">
                <a:effectLst/>
              </a:rPr>
              <a:t/>
            </a:r>
            <a:br>
              <a:rPr lang="ro-RO" sz="1050" dirty="0">
                <a:effectLst/>
              </a:rPr>
            </a:br>
            <a:r>
              <a:rPr lang="ro-RO" sz="1050" i="1" dirty="0">
                <a:effectLst/>
              </a:rPr>
              <a:t>profesorii au fost uneori mai exigenţi sau poate cǎ nu</a:t>
            </a:r>
            <a:r>
              <a:rPr lang="ro-RO" sz="1050" dirty="0">
                <a:effectLst/>
              </a:rPr>
              <a:t/>
            </a:r>
            <a:br>
              <a:rPr lang="ro-RO" sz="1050" dirty="0">
                <a:effectLst/>
              </a:rPr>
            </a:br>
            <a:r>
              <a:rPr lang="ro-RO" sz="1050" i="1" dirty="0">
                <a:effectLst/>
              </a:rPr>
              <a:t>ne-au inţeles, ii respectǎm şi le mulţumim astǎzi pentru</a:t>
            </a:r>
            <a:r>
              <a:rPr lang="ro-RO" sz="1050" dirty="0">
                <a:effectLst/>
              </a:rPr>
              <a:t/>
            </a:r>
            <a:br>
              <a:rPr lang="ro-RO" sz="1050" dirty="0">
                <a:effectLst/>
              </a:rPr>
            </a:br>
            <a:r>
              <a:rPr lang="ro-RO" sz="1050" i="1" dirty="0">
                <a:effectLst/>
              </a:rPr>
              <a:t>tot ce-au fǎcut pentru noi in toţi aceşti ani.</a:t>
            </a:r>
            <a:r>
              <a:rPr lang="ro-RO" sz="1050" dirty="0">
                <a:effectLst/>
              </a:rPr>
              <a:t/>
            </a:r>
            <a:br>
              <a:rPr lang="ro-RO" sz="1050" dirty="0">
                <a:effectLst/>
              </a:rPr>
            </a:br>
            <a:r>
              <a:rPr lang="ro-RO" sz="1050" i="1" dirty="0">
                <a:effectLst/>
              </a:rPr>
              <a:t>Acum toatǎ lumea aşteaptǎ banchetul, toatǎ</a:t>
            </a:r>
            <a:r>
              <a:rPr lang="ro-RO" sz="1050" dirty="0">
                <a:effectLst/>
              </a:rPr>
              <a:t/>
            </a:r>
            <a:br>
              <a:rPr lang="ro-RO" sz="1050" dirty="0">
                <a:effectLst/>
              </a:rPr>
            </a:br>
            <a:r>
              <a:rPr lang="ro-RO" sz="1050" i="1" dirty="0">
                <a:effectLst/>
              </a:rPr>
              <a:t>lumea este incantatǎ... Chiar dacǎ acest banchet se va</a:t>
            </a:r>
            <a:r>
              <a:rPr lang="ro-RO" sz="1050" dirty="0">
                <a:effectLst/>
              </a:rPr>
              <a:t/>
            </a:r>
            <a:br>
              <a:rPr lang="ro-RO" sz="1050" dirty="0">
                <a:effectLst/>
              </a:rPr>
            </a:br>
            <a:r>
              <a:rPr lang="ro-RO" sz="1050" i="1" dirty="0">
                <a:effectLst/>
              </a:rPr>
              <a:t>termina cu lacrimi, mai bine zis cu foarte multe</a:t>
            </a:r>
            <a:r>
              <a:rPr lang="ro-RO" sz="1050" dirty="0">
                <a:effectLst/>
              </a:rPr>
              <a:t/>
            </a:r>
            <a:br>
              <a:rPr lang="ro-RO" sz="1050" dirty="0">
                <a:effectLst/>
              </a:rPr>
            </a:br>
            <a:r>
              <a:rPr lang="ro-RO" sz="1050" i="1" dirty="0">
                <a:effectLst/>
              </a:rPr>
              <a:t>lacrimi, acesta va fi momentul de neuitat...despǎrţirea</a:t>
            </a:r>
            <a:r>
              <a:rPr lang="ro-RO" sz="1050" dirty="0">
                <a:effectLst/>
              </a:rPr>
              <a:t/>
            </a:r>
            <a:br>
              <a:rPr lang="ro-RO" sz="1050" dirty="0">
                <a:effectLst/>
              </a:rPr>
            </a:br>
            <a:r>
              <a:rPr lang="ro-RO" sz="1050" i="1" dirty="0">
                <a:effectLst/>
              </a:rPr>
              <a:t>de cei patru ani...familia noastrǎ de la şcoalǎ...</a:t>
            </a:r>
            <a:r>
              <a:rPr lang="ro-RO" sz="1050" dirty="0">
                <a:effectLst/>
              </a:rPr>
              <a:t/>
            </a:r>
            <a:br>
              <a:rPr lang="ro-RO" sz="1050" dirty="0">
                <a:effectLst/>
              </a:rPr>
            </a:br>
            <a:r>
              <a:rPr lang="ro-RO" sz="1050" i="1" dirty="0">
                <a:effectLst/>
              </a:rPr>
              <a:t>Presupun cǎ fiecare dintre noi ne vom aminti</a:t>
            </a:r>
            <a:r>
              <a:rPr lang="ro-RO" sz="1050" dirty="0">
                <a:effectLst/>
              </a:rPr>
              <a:t/>
            </a:r>
            <a:br>
              <a:rPr lang="ro-RO" sz="1050" dirty="0">
                <a:effectLst/>
              </a:rPr>
            </a:br>
            <a:r>
              <a:rPr lang="ro-RO" sz="1050" i="1" dirty="0">
                <a:effectLst/>
              </a:rPr>
              <a:t>la liceu cat de bine ne simţeam in şcoala gimnazialǎ.””</a:t>
            </a:r>
            <a:r>
              <a:rPr lang="ro-RO" sz="1050" dirty="0">
                <a:effectLst/>
              </a:rPr>
              <a:t/>
            </a:r>
            <a:br>
              <a:rPr lang="ro-RO" sz="1050" dirty="0">
                <a:effectLst/>
              </a:rPr>
            </a:br>
            <a:endParaRPr lang="ro-RO" sz="1050" dirty="0"/>
          </a:p>
        </p:txBody>
      </p:sp>
      <p:sp>
        <p:nvSpPr>
          <p:cNvPr id="3" name="Content Placeholder 2"/>
          <p:cNvSpPr>
            <a:spLocks noGrp="1"/>
          </p:cNvSpPr>
          <p:nvPr>
            <p:ph idx="1"/>
          </p:nvPr>
        </p:nvSpPr>
        <p:spPr>
          <a:xfrm>
            <a:off x="1076706" y="2267744"/>
            <a:ext cx="5623560" cy="6063456"/>
          </a:xfrm>
        </p:spPr>
        <p:txBody>
          <a:bodyPr>
            <a:normAutofit fontScale="55000" lnSpcReduction="20000"/>
          </a:bodyPr>
          <a:lstStyle/>
          <a:p>
            <a:r>
              <a:rPr lang="ro-RO" i="1" dirty="0"/>
              <a:t>„”Vacanţa se apropie şi simt,</a:t>
            </a:r>
            <a:endParaRPr lang="ro-RO" dirty="0"/>
          </a:p>
          <a:p>
            <a:r>
              <a:rPr lang="ro-RO" i="1" dirty="0"/>
              <a:t>pe zi ce trece, că mă cuprinde</a:t>
            </a:r>
            <a:endParaRPr lang="ro-RO" dirty="0"/>
          </a:p>
          <a:p>
            <a:r>
              <a:rPr lang="ro-RO" i="1" dirty="0"/>
              <a:t>tristeţea</a:t>
            </a:r>
            <a:r>
              <a:rPr lang="en-US" i="1" dirty="0"/>
              <a:t>…</a:t>
            </a:r>
            <a:r>
              <a:rPr lang="ro-RO" i="1" dirty="0"/>
              <a:t>Oare ne vom mai vedea</a:t>
            </a:r>
            <a:endParaRPr lang="ro-RO" dirty="0"/>
          </a:p>
          <a:p>
            <a:r>
              <a:rPr lang="ro-RO" i="1" dirty="0"/>
              <a:t>vreodată in această formaţie? O</a:t>
            </a:r>
            <a:endParaRPr lang="ro-RO" dirty="0"/>
          </a:p>
          <a:p>
            <a:r>
              <a:rPr lang="ro-RO" i="1" dirty="0"/>
              <a:t>lacrimă zburdalnică iese din ochii</a:t>
            </a:r>
            <a:endParaRPr lang="ro-RO" dirty="0"/>
          </a:p>
          <a:p>
            <a:r>
              <a:rPr lang="ro-RO" i="1" dirty="0"/>
              <a:t>mei şi, cu tristeţe in suflet, imi spun:</a:t>
            </a:r>
            <a:endParaRPr lang="ro-RO" dirty="0"/>
          </a:p>
          <a:p>
            <a:r>
              <a:rPr lang="ro-RO" i="1" dirty="0"/>
              <a:t>Imi pare rău! Imi va fi dor de toţi</a:t>
            </a:r>
            <a:endParaRPr lang="ro-RO" dirty="0"/>
          </a:p>
          <a:p>
            <a:r>
              <a:rPr lang="ro-RO" i="1" dirty="0"/>
              <a:t>colegii şi profesorii mei şi regret că</a:t>
            </a:r>
            <a:endParaRPr lang="ro-RO" dirty="0"/>
          </a:p>
          <a:p>
            <a:r>
              <a:rPr lang="ro-RO" i="1" dirty="0"/>
              <a:t>anul trecut le-am creat probleme</a:t>
            </a:r>
            <a:endParaRPr lang="ro-RO" dirty="0"/>
          </a:p>
          <a:p>
            <a:r>
              <a:rPr lang="ro-RO" i="1" dirty="0"/>
              <a:t>doamnelor de fizică şi de chimie</a:t>
            </a:r>
            <a:r>
              <a:rPr lang="en-US" i="1" dirty="0"/>
              <a:t>…</a:t>
            </a:r>
            <a:endParaRPr lang="ro-RO" dirty="0"/>
          </a:p>
          <a:p>
            <a:r>
              <a:rPr lang="ro-RO" i="1" dirty="0"/>
              <a:t>Cred că acum scuzele sunt</a:t>
            </a:r>
            <a:endParaRPr lang="ro-RO" dirty="0"/>
          </a:p>
          <a:p>
            <a:r>
              <a:rPr lang="ro-RO" i="1" dirty="0"/>
              <a:t>tardive</a:t>
            </a:r>
            <a:r>
              <a:rPr lang="en-US" i="1" dirty="0"/>
              <a:t>…</a:t>
            </a:r>
            <a:r>
              <a:rPr lang="ro-RO" i="1" dirty="0"/>
              <a:t>Şi totuşi, vă rog din suflet</a:t>
            </a:r>
            <a:endParaRPr lang="ro-RO" dirty="0"/>
          </a:p>
          <a:p>
            <a:r>
              <a:rPr lang="ro-RO" i="1" dirty="0"/>
              <a:t>să le acceptaţi</a:t>
            </a:r>
            <a:r>
              <a:rPr lang="en-US" i="1" dirty="0"/>
              <a:t>…</a:t>
            </a:r>
            <a:endParaRPr lang="ro-RO" dirty="0"/>
          </a:p>
          <a:p>
            <a:r>
              <a:rPr lang="ro-RO" i="1" dirty="0"/>
              <a:t>Stau acum şi mă gandesc la toţi aceşti ani</a:t>
            </a:r>
            <a:endParaRPr lang="ro-RO" dirty="0"/>
          </a:p>
          <a:p>
            <a:r>
              <a:rPr lang="ro-RO" i="1" dirty="0"/>
              <a:t>petrecuţi in şcoală. Am trecut prin momente de tristeţe,</a:t>
            </a:r>
            <a:endParaRPr lang="ro-RO" dirty="0"/>
          </a:p>
          <a:p>
            <a:r>
              <a:rPr lang="ro-RO" i="1" dirty="0"/>
              <a:t>dar şi de bucurie alături de colegi şi de profesori. In</a:t>
            </a:r>
            <a:endParaRPr lang="ro-RO" dirty="0"/>
          </a:p>
          <a:p>
            <a:r>
              <a:rPr lang="ro-RO" i="1" dirty="0"/>
              <a:t>scurt timp voi rămane doar cu amintirile, cu</a:t>
            </a:r>
            <a:endParaRPr lang="ro-RO" dirty="0"/>
          </a:p>
          <a:p>
            <a:r>
              <a:rPr lang="ro-RO" i="1" dirty="0"/>
              <a:t>nemuritoarele amintiri ce-mi vor hrăni sufletul gol...</a:t>
            </a:r>
            <a:endParaRPr lang="ro-RO" dirty="0"/>
          </a:p>
          <a:p>
            <a:endParaRPr lang="ro-RO" dirty="0"/>
          </a:p>
        </p:txBody>
      </p:sp>
    </p:spTree>
    <p:extLst>
      <p:ext uri="{BB962C8B-B14F-4D97-AF65-F5344CB8AC3E}">
        <p14:creationId xmlns:p14="http://schemas.microsoft.com/office/powerpoint/2010/main" val="2699593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706" y="366184"/>
            <a:ext cx="5623560" cy="1757544"/>
          </a:xfrm>
        </p:spPr>
        <p:txBody>
          <a:bodyPr>
            <a:noAutofit/>
          </a:bodyPr>
          <a:lstStyle/>
          <a:p>
            <a:r>
              <a:rPr lang="ro-RO" sz="1200" i="1" dirty="0">
                <a:effectLst/>
              </a:rPr>
              <a:t>Abia acum la sfarşitul clasei a VIII-a am reuşit sǎ-i</a:t>
            </a:r>
            <a:r>
              <a:rPr lang="ro-RO" sz="1200" dirty="0">
                <a:effectLst/>
              </a:rPr>
              <a:t/>
            </a:r>
            <a:br>
              <a:rPr lang="ro-RO" sz="1200" dirty="0">
                <a:effectLst/>
              </a:rPr>
            </a:br>
            <a:r>
              <a:rPr lang="ro-RO" sz="1200" i="1" dirty="0">
                <a:effectLst/>
              </a:rPr>
              <a:t>cunosc cu adevǎrat pe colegii şi pe profesorii cu care am</a:t>
            </a:r>
            <a:r>
              <a:rPr lang="ro-RO" sz="1200" dirty="0">
                <a:effectLst/>
              </a:rPr>
              <a:t/>
            </a:r>
            <a:br>
              <a:rPr lang="ro-RO" sz="1200" dirty="0">
                <a:effectLst/>
              </a:rPr>
            </a:br>
            <a:r>
              <a:rPr lang="ro-RO" sz="1200" i="1" dirty="0">
                <a:effectLst/>
              </a:rPr>
              <a:t>invǎţat patru ani. Am avut şi clipe plǎcute, şi clipe neplǎcute</a:t>
            </a:r>
            <a:r>
              <a:rPr lang="ro-RO" sz="1200" dirty="0">
                <a:effectLst/>
              </a:rPr>
              <a:t/>
            </a:r>
            <a:br>
              <a:rPr lang="ro-RO" sz="1200" dirty="0">
                <a:effectLst/>
              </a:rPr>
            </a:br>
            <a:r>
              <a:rPr lang="ro-RO" sz="1200" i="1" dirty="0">
                <a:effectLst/>
              </a:rPr>
              <a:t>impreunǎ, dar am trecut peste toate uniţi.</a:t>
            </a:r>
            <a:r>
              <a:rPr lang="ro-RO" sz="1200" dirty="0">
                <a:effectLst/>
              </a:rPr>
              <a:t/>
            </a:r>
            <a:br>
              <a:rPr lang="ro-RO" sz="1200" dirty="0">
                <a:effectLst/>
              </a:rPr>
            </a:br>
            <a:r>
              <a:rPr lang="ro-RO" sz="1200" i="1" dirty="0">
                <a:effectLst/>
              </a:rPr>
              <a:t>Aş dori sǎ mai am incǎ patru ani cu ei, pentru a-i</a:t>
            </a:r>
            <a:r>
              <a:rPr lang="ro-RO" sz="1200" dirty="0">
                <a:effectLst/>
              </a:rPr>
              <a:t/>
            </a:r>
            <a:br>
              <a:rPr lang="ro-RO" sz="1200" dirty="0">
                <a:effectLst/>
              </a:rPr>
            </a:br>
            <a:r>
              <a:rPr lang="ro-RO" sz="1200" i="1" dirty="0">
                <a:effectLst/>
              </a:rPr>
              <a:t>cunoaşte pe toţi indeajuns de bine, nu doar pe unii. Chiar dacǎ</a:t>
            </a:r>
            <a:r>
              <a:rPr lang="ro-RO" sz="1200" dirty="0">
                <a:effectLst/>
              </a:rPr>
              <a:t/>
            </a:r>
            <a:br>
              <a:rPr lang="ro-RO" sz="1200" dirty="0">
                <a:effectLst/>
              </a:rPr>
            </a:br>
            <a:r>
              <a:rPr lang="ro-RO" sz="1200" i="1" dirty="0">
                <a:effectLst/>
              </a:rPr>
              <a:t>acum ne despǎrţim şi mergem toţi pe drumuri diferite la liceu,</a:t>
            </a:r>
            <a:r>
              <a:rPr lang="ro-RO" sz="1200" dirty="0">
                <a:effectLst/>
              </a:rPr>
              <a:t/>
            </a:r>
            <a:br>
              <a:rPr lang="ro-RO" sz="1200" dirty="0">
                <a:effectLst/>
              </a:rPr>
            </a:br>
            <a:r>
              <a:rPr lang="ro-RO" sz="1200" i="1" dirty="0">
                <a:effectLst/>
              </a:rPr>
              <a:t>aş dori sǎ pot rǎmane prieten cu o mare parte dintre colegii mei...”</a:t>
            </a:r>
            <a:r>
              <a:rPr lang="ro-RO" sz="1200" dirty="0">
                <a:effectLst/>
              </a:rPr>
              <a:t/>
            </a:r>
            <a:br>
              <a:rPr lang="ro-RO" sz="1200" dirty="0">
                <a:effectLst/>
              </a:rPr>
            </a:br>
            <a:r>
              <a:rPr lang="ro-RO" sz="1200" i="1" dirty="0">
                <a:effectLst/>
              </a:rPr>
              <a:t> </a:t>
            </a:r>
            <a:r>
              <a:rPr lang="ro-RO" sz="1200" dirty="0">
                <a:effectLst/>
              </a:rPr>
              <a:t/>
            </a:r>
            <a:br>
              <a:rPr lang="ro-RO" sz="1200" dirty="0">
                <a:effectLst/>
              </a:rPr>
            </a:br>
            <a:endParaRPr lang="ro-RO" sz="1200" dirty="0"/>
          </a:p>
        </p:txBody>
      </p:sp>
      <p:sp>
        <p:nvSpPr>
          <p:cNvPr id="3" name="Content Placeholder 2"/>
          <p:cNvSpPr>
            <a:spLocks noGrp="1"/>
          </p:cNvSpPr>
          <p:nvPr>
            <p:ph idx="1"/>
          </p:nvPr>
        </p:nvSpPr>
        <p:spPr>
          <a:xfrm>
            <a:off x="1076706" y="2771800"/>
            <a:ext cx="5623560" cy="5559400"/>
          </a:xfrm>
        </p:spPr>
        <p:txBody>
          <a:bodyPr>
            <a:noAutofit/>
          </a:bodyPr>
          <a:lstStyle/>
          <a:p>
            <a:r>
              <a:rPr lang="ro-RO" sz="1400" i="1" dirty="0"/>
              <a:t>Sincer sǎ fiu in clasa a cincea imi doream sǎ treacǎ totul</a:t>
            </a:r>
            <a:endParaRPr lang="ro-RO" sz="1400" dirty="0"/>
          </a:p>
          <a:p>
            <a:r>
              <a:rPr lang="ro-RO" sz="1400" i="1" dirty="0"/>
              <a:t>cat mai repede, sǎ termin şcoala şi sǎ ajung cineva in viaţǎ. Dar nu-i cunoscusem incǎ pe colegii mei. E drept cǎ nu m-am inţeles</a:t>
            </a:r>
            <a:endParaRPr lang="ro-RO" sz="1400" dirty="0"/>
          </a:p>
          <a:p>
            <a:r>
              <a:rPr lang="ro-RO" sz="1400" i="1" dirty="0"/>
              <a:t>de la inceput cu toatǎ lumea, dar, chiar dacǎ nu eram prieteni, ne respectam unii pe alţii.</a:t>
            </a:r>
            <a:endParaRPr lang="ro-RO" sz="1400" dirty="0"/>
          </a:p>
          <a:p>
            <a:r>
              <a:rPr lang="ro-RO" sz="1400" i="1" dirty="0"/>
              <a:t>Acum, la final de clasa a opta, mǎ gandesc cǎ a fost ca un</a:t>
            </a:r>
            <a:endParaRPr lang="ro-RO" sz="1400" dirty="0"/>
          </a:p>
          <a:p>
            <a:r>
              <a:rPr lang="ro-RO" sz="1400" i="1" dirty="0"/>
              <a:t>film care s-a sfarşit brusc. Parcǎ nici nu ne-am cunoscut aşa bine pe cat credeam. In fiecare clipǎ cate o amintire se strecoarǎ şiparcǎ imi pare rǎu cǎ ne vom despǎrţi. Am trecut prin atatea situaţii ciudate, amuzante şi chiar copilǎreşti, de care imi aducaminte cu plǎcere...</a:t>
            </a:r>
            <a:endParaRPr lang="ro-RO" sz="1400" dirty="0"/>
          </a:p>
          <a:p>
            <a:r>
              <a:rPr lang="ro-RO" sz="1400" i="1" dirty="0"/>
              <a:t>La inceput mi se pǎrea cǎ u nii profesori nu ne inţeleg, cǎ</a:t>
            </a:r>
            <a:endParaRPr lang="ro-RO" sz="1400" dirty="0"/>
          </a:p>
          <a:p>
            <a:r>
              <a:rPr lang="ro-RO" sz="1400" i="1" dirty="0"/>
              <a:t>sunt prea severi cu noi. Dar acum imi dau seama cǎ a fost doar</a:t>
            </a:r>
            <a:endParaRPr lang="ro-RO" sz="1400" dirty="0"/>
          </a:p>
          <a:p>
            <a:r>
              <a:rPr lang="ro-RO" sz="1400" i="1" dirty="0"/>
              <a:t>spre binele nostru. Chiar dacǎ ne vom despǎrţi, vom rǎmane</a:t>
            </a:r>
            <a:endParaRPr lang="ro-RO" sz="1400" dirty="0"/>
          </a:p>
          <a:p>
            <a:r>
              <a:rPr lang="ro-RO" sz="1400" i="1" dirty="0"/>
              <a:t>prieteni şi vom pǎstra legǎtura... . Pentru cat timp? Gandul acesta mǎ intristeazǎ ori de cate ori mǎ gandesc la viitor. Dar poate aşa trebuie sǎ fie. Panǎ la urmǎ toţi işi urmeazǎ propriul drum, nu?</a:t>
            </a:r>
            <a:endParaRPr lang="ro-RO" sz="1400" dirty="0"/>
          </a:p>
          <a:p>
            <a:r>
              <a:rPr lang="ro-RO" sz="1400" i="1" dirty="0"/>
              <a:t>A... era sǎ uit... in toţi aceşti ani am invǎţat din greu (sau poate aşa cred eu). Dar au fost ani foarte frumoşi in viaţa mea.</a:t>
            </a:r>
            <a:endParaRPr lang="ro-RO" sz="1400" dirty="0"/>
          </a:p>
          <a:p>
            <a:r>
              <a:rPr lang="ro-RO" sz="1400" i="1" dirty="0"/>
              <a:t>E final de clasa a opta şi mǎ gandesc la modul cel mai</a:t>
            </a:r>
            <a:endParaRPr lang="ro-RO" sz="1400" dirty="0"/>
          </a:p>
          <a:p>
            <a:r>
              <a:rPr lang="ro-RO" sz="1400" i="1" dirty="0"/>
              <a:t>serios la viitorul meu. Ştiu cǎ voi ajunge la liceul dorit şi de aceea le mulţumesc foarte mult profesorilor care şi-au fǎcut treaba cat de bine au putut. Cu tristeţe in suflet zic: ADIO </a:t>
            </a:r>
            <a:endParaRPr lang="ro-RO" sz="1400" dirty="0"/>
          </a:p>
        </p:txBody>
      </p:sp>
    </p:spTree>
    <p:extLst>
      <p:ext uri="{BB962C8B-B14F-4D97-AF65-F5344CB8AC3E}">
        <p14:creationId xmlns:p14="http://schemas.microsoft.com/office/powerpoint/2010/main" val="9341703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Override1.xml><?xml version="1.0" encoding="utf-8"?>
<a:themeOverride xmlns:a="http://schemas.openxmlformats.org/drawingml/2006/main">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themeOverride>
</file>

<file path=docProps/app.xml><?xml version="1.0" encoding="utf-8"?>
<Properties xmlns="http://schemas.openxmlformats.org/officeDocument/2006/extended-properties" xmlns:vt="http://schemas.openxmlformats.org/officeDocument/2006/docPropsVTypes">
  <Template>Composite</Template>
  <TotalTime>91</TotalTime>
  <Words>1641</Words>
  <Application>Microsoft Office PowerPoint</Application>
  <PresentationFormat>On-screen Show (4:3)</PresentationFormat>
  <Paragraphs>256</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Solstice</vt:lpstr>
      <vt:lpstr> In amintirea  anilor trecuti </vt:lpstr>
      <vt:lpstr> NOROCUL ŞI MINTEA  </vt:lpstr>
      <vt:lpstr>. LA INCEPUT DE DRUM!! </vt:lpstr>
      <vt:lpstr>Draga Domnule Profesor </vt:lpstr>
      <vt:lpstr>Fiecare sfârşit de an aduce deopotrivǎ bucurie şi tristeţe în sufletele tuturor celor obişnuiţi sǎ vinǎ zilnic la şcoalǎ. Mai trişti par insǎ absolvenţii, cei care au crezut cǎ abia aşteaptǎ sǎ termine şcoala. Ne demonstreazǎ acest lucru tineri elevi de clasa a VIII-a A, care şi-au aşternut o parte din sufletul lor pe hârtie... </vt:lpstr>
      <vt:lpstr>Nu ştiu dacǎ aceastǎ clasǎ era aşa cum mi-o amintesc sau dacǎ profesorii erau aşa de rǎi sau aşa de buni precum au rǎmas in memoria mea. Ceea ce ştiu este cǎ cel mai important lucru pe care l-am invǎţat in toţi aceşti ani a fost valoarea prieteniei. Prieteni, colegi, mereu prezenţi, ei vor rǎmane amintirea cea mai frumoasǎ a acestor ani, mereu existentǎ in sufletul meu. Şi ştiu cǎ in ceea ce suntem astǎzi e prezent ceea ce am fost candva, iar primul “chiul”, prima notǎ, lacrimile de bucurie sau de tristeţe nu se vor şterge niciodatǎ din memoria mea. Vouǎ, prieteni, colegi, profesori, vǎ mulţumesc pentru cǎ aţi fǎcut ca aceşti ani sǎ fie cei mai frumoşi ani!””   </vt:lpstr>
      <vt:lpstr>„”E greu să ne luăm bun rămas…Toate prieteniile clădite in ataţia ani se ruinează intr-o clipă…Pană acum, la sfarşitul fiecărei vacanţe, aşteptam cu nerăbdare să ne revedem colegii, profesorii… Acum nu va mai fi la fel…Doresc fiecărui absolvent un drum luminos in viaţă şi… să ne revedem peste ani şi ani la fel de frumoşi şi de inocenţi…”” </vt:lpstr>
      <vt:lpstr>Chiar dacǎ profesorii au fost uneori mai exigenţi sau poate cǎ nu ne-au inţeles, ii respectǎm şi le mulţumim astǎzi pentru tot ce-au fǎcut pentru noi in toţi aceşti ani. Acum toatǎ lumea aşteaptǎ banchetul, toatǎ lumea este incantatǎ... Chiar dacǎ acest banchet se va termina cu lacrimi, mai bine zis cu foarte multe lacrimi, acesta va fi momentul de neuitat...despǎrţirea de cei patru ani...familia noastrǎ de la şcoalǎ... Presupun cǎ fiecare dintre noi ne vom aminti la liceu cat de bine ne simţeam in şcoala gimnazialǎ.”” </vt:lpstr>
      <vt:lpstr>Abia acum la sfarşitul clasei a VIII-a am reuşit sǎ-i cunosc cu adevǎrat pe colegii şi pe profesorii cu care am invǎţat patru ani. Am avut şi clipe plǎcute, şi clipe neplǎcute impreunǎ, dar am trecut peste toate uniţi. Aş dori sǎ mai am incǎ patru ani cu ei, pentru a-i cunoaşte pe toţi indeajuns de bine, nu doar pe unii. Chiar dacǎ acum ne despǎrţim şi mergem toţi pe drumuri diferite la liceu, aş dori sǎ pot rǎmane prieten cu o mare parte dintre colegii mei...”   </vt:lpstr>
      <vt:lpstr>La unele ore ne-ar fi prins bine ..  </vt:lpstr>
      <vt:lpstr>Perle de-ale noastre   </vt:lpstr>
      <vt:lpstr>Divertisment </vt:lpstr>
      <vt:lpstr>Bancuri și glume </vt:lpstr>
      <vt:lpstr>Ştiaţi cǎ...? </vt:lpstr>
      <vt:lpstr>  PROVERBE ROMÂNEŞTI      </vt:lpstr>
      <vt:lpstr>ACTIVITATILE NOASTRE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bhjmh</dc:title>
  <dc:creator>CoKeR</dc:creator>
  <cp:lastModifiedBy>CoKeR</cp:lastModifiedBy>
  <cp:revision>12</cp:revision>
  <dcterms:created xsi:type="dcterms:W3CDTF">2015-03-02T16:17:32Z</dcterms:created>
  <dcterms:modified xsi:type="dcterms:W3CDTF">2015-03-03T13:38:46Z</dcterms:modified>
</cp:coreProperties>
</file>