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C62B0-C755-48FA-A062-1E727AF05432}" v="2549" dt="2023-03-22T17:07:37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9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11E58-A489-4499-84D0-7A367D1225A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15FE49-5EF6-48FB-A03F-EEA6941C6919}">
      <dgm:prSet/>
      <dgm:spPr/>
      <dgm:t>
        <a:bodyPr/>
        <a:lstStyle/>
        <a:p>
          <a:pPr rtl="0"/>
          <a:r>
            <a:rPr lang="ro-RO" dirty="0"/>
            <a:t>Flux 1: Portugalia – 2 cadre didactice - „Non-formal for </a:t>
          </a:r>
          <a:r>
            <a:rPr lang="ro-RO" dirty="0" err="1"/>
            <a:t>inclusion</a:t>
          </a:r>
          <a:r>
            <a:rPr lang="ro-RO" dirty="0"/>
            <a:t>”</a:t>
          </a:r>
          <a:r>
            <a:rPr lang="ro-RO" dirty="0">
              <a:latin typeface="Century Gothic"/>
            </a:rPr>
            <a:t> (7 zile)</a:t>
          </a:r>
          <a:endParaRPr lang="en-US" dirty="0"/>
        </a:p>
      </dgm:t>
    </dgm:pt>
    <dgm:pt modelId="{0DC0548C-8D22-4481-B447-C5F9781C7D59}" type="parTrans" cxnId="{36AB15B5-81BE-4C06-9BB5-401CA6D0409B}">
      <dgm:prSet/>
      <dgm:spPr/>
      <dgm:t>
        <a:bodyPr/>
        <a:lstStyle/>
        <a:p>
          <a:endParaRPr lang="en-US"/>
        </a:p>
      </dgm:t>
    </dgm:pt>
    <dgm:pt modelId="{59C6B037-7595-4B91-A542-BCC28663832E}" type="sibTrans" cxnId="{36AB15B5-81BE-4C06-9BB5-401CA6D0409B}">
      <dgm:prSet/>
      <dgm:spPr/>
      <dgm:t>
        <a:bodyPr/>
        <a:lstStyle/>
        <a:p>
          <a:endParaRPr lang="en-US"/>
        </a:p>
      </dgm:t>
    </dgm:pt>
    <dgm:pt modelId="{CB0703C6-E938-4D17-A774-D53D54921B39}">
      <dgm:prSet/>
      <dgm:spPr/>
      <dgm:t>
        <a:bodyPr/>
        <a:lstStyle/>
        <a:p>
          <a:pPr rtl="0"/>
          <a:r>
            <a:rPr lang="ro-RO" dirty="0"/>
            <a:t>Flux 2: Malta -  5 cadre didactice - „</a:t>
          </a:r>
          <a:r>
            <a:rPr lang="ro-RO" dirty="0" err="1"/>
            <a:t>Harmony</a:t>
          </a:r>
          <a:r>
            <a:rPr lang="ro-RO" dirty="0"/>
            <a:t> </a:t>
          </a:r>
          <a:r>
            <a:rPr lang="ro-RO" dirty="0" err="1"/>
            <a:t>and</a:t>
          </a:r>
          <a:r>
            <a:rPr lang="ro-RO" dirty="0"/>
            <a:t> </a:t>
          </a:r>
          <a:r>
            <a:rPr lang="ro-RO" dirty="0" err="1"/>
            <a:t>learning</a:t>
          </a:r>
          <a:r>
            <a:rPr lang="ro-RO" dirty="0"/>
            <a:t>!”</a:t>
          </a:r>
          <a:r>
            <a:rPr lang="ro-RO" dirty="0">
              <a:latin typeface="Century Gothic"/>
            </a:rPr>
            <a:t> (7 zile) </a:t>
          </a:r>
          <a:endParaRPr lang="en-US" dirty="0"/>
        </a:p>
      </dgm:t>
    </dgm:pt>
    <dgm:pt modelId="{6F1683E0-7E48-4FAC-ACB4-02D06884892E}" type="parTrans" cxnId="{62C5948A-D8B1-4B2B-BC32-5438F96999C0}">
      <dgm:prSet/>
      <dgm:spPr/>
      <dgm:t>
        <a:bodyPr/>
        <a:lstStyle/>
        <a:p>
          <a:endParaRPr lang="en-US"/>
        </a:p>
      </dgm:t>
    </dgm:pt>
    <dgm:pt modelId="{25928FDA-3B02-467E-A150-CC5EA38B5293}" type="sibTrans" cxnId="{62C5948A-D8B1-4B2B-BC32-5438F96999C0}">
      <dgm:prSet/>
      <dgm:spPr/>
      <dgm:t>
        <a:bodyPr/>
        <a:lstStyle/>
        <a:p>
          <a:endParaRPr lang="en-US"/>
        </a:p>
      </dgm:t>
    </dgm:pt>
    <dgm:pt modelId="{EF68834D-60CE-4268-A1F0-2B614BBE085E}" type="pres">
      <dgm:prSet presAssocID="{01711E58-A489-4499-84D0-7A367D122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657057-6B12-4367-9ECE-62BB9F2416AF}" type="pres">
      <dgm:prSet presAssocID="{01711E58-A489-4499-84D0-7A367D1225AB}" presName="dummyMaxCanvas" presStyleCnt="0">
        <dgm:presLayoutVars/>
      </dgm:prSet>
      <dgm:spPr/>
    </dgm:pt>
    <dgm:pt modelId="{0FB0B178-6D0C-4CE8-8A9E-C4543D89EAA4}" type="pres">
      <dgm:prSet presAssocID="{01711E58-A489-4499-84D0-7A367D1225A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D1A60-04C8-4E96-98D1-7E34689C4F7C}" type="pres">
      <dgm:prSet presAssocID="{01711E58-A489-4499-84D0-7A367D1225A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35847-EE91-44AF-88A6-7186C121A0C8}" type="pres">
      <dgm:prSet presAssocID="{01711E58-A489-4499-84D0-7A367D1225A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CB7CE-D8D6-40B6-9EFB-FE5BEDE3D2A3}" type="pres">
      <dgm:prSet presAssocID="{01711E58-A489-4499-84D0-7A367D1225A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98D9E-AF94-4651-9D02-E2C35077C55C}" type="pres">
      <dgm:prSet presAssocID="{01711E58-A489-4499-84D0-7A367D1225A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E94C0-B145-43D4-A5C3-B496CE4358EC}" type="presOf" srcId="{0A15FE49-5EF6-48FB-A03F-EEA6941C6919}" destId="{E0BCB7CE-D8D6-40B6-9EFB-FE5BEDE3D2A3}" srcOrd="1" destOrd="0" presId="urn:microsoft.com/office/officeart/2005/8/layout/vProcess5"/>
    <dgm:cxn modelId="{E241ABC1-E83C-42DE-9F7B-A6322B703B2E}" type="presOf" srcId="{59C6B037-7595-4B91-A542-BCC28663832E}" destId="{46535847-EE91-44AF-88A6-7186C121A0C8}" srcOrd="0" destOrd="0" presId="urn:microsoft.com/office/officeart/2005/8/layout/vProcess5"/>
    <dgm:cxn modelId="{62C5948A-D8B1-4B2B-BC32-5438F96999C0}" srcId="{01711E58-A489-4499-84D0-7A367D1225AB}" destId="{CB0703C6-E938-4D17-A774-D53D54921B39}" srcOrd="1" destOrd="0" parTransId="{6F1683E0-7E48-4FAC-ACB4-02D06884892E}" sibTransId="{25928FDA-3B02-467E-A150-CC5EA38B5293}"/>
    <dgm:cxn modelId="{D805240B-F398-46F6-9C02-B3EE332D399B}" type="presOf" srcId="{01711E58-A489-4499-84D0-7A367D1225AB}" destId="{EF68834D-60CE-4268-A1F0-2B614BBE085E}" srcOrd="0" destOrd="0" presId="urn:microsoft.com/office/officeart/2005/8/layout/vProcess5"/>
    <dgm:cxn modelId="{7C0E3233-934F-4675-BCA1-8283635F672C}" type="presOf" srcId="{CB0703C6-E938-4D17-A774-D53D54921B39}" destId="{17B98D9E-AF94-4651-9D02-E2C35077C55C}" srcOrd="1" destOrd="0" presId="urn:microsoft.com/office/officeart/2005/8/layout/vProcess5"/>
    <dgm:cxn modelId="{42B3E240-81EE-4F87-91DA-06066734944B}" type="presOf" srcId="{0A15FE49-5EF6-48FB-A03F-EEA6941C6919}" destId="{0FB0B178-6D0C-4CE8-8A9E-C4543D89EAA4}" srcOrd="0" destOrd="0" presId="urn:microsoft.com/office/officeart/2005/8/layout/vProcess5"/>
    <dgm:cxn modelId="{55BF3B54-CD51-47D7-9D1F-02B30FFD1E3F}" type="presOf" srcId="{CB0703C6-E938-4D17-A774-D53D54921B39}" destId="{F67D1A60-04C8-4E96-98D1-7E34689C4F7C}" srcOrd="0" destOrd="0" presId="urn:microsoft.com/office/officeart/2005/8/layout/vProcess5"/>
    <dgm:cxn modelId="{36AB15B5-81BE-4C06-9BB5-401CA6D0409B}" srcId="{01711E58-A489-4499-84D0-7A367D1225AB}" destId="{0A15FE49-5EF6-48FB-A03F-EEA6941C6919}" srcOrd="0" destOrd="0" parTransId="{0DC0548C-8D22-4481-B447-C5F9781C7D59}" sibTransId="{59C6B037-7595-4B91-A542-BCC28663832E}"/>
    <dgm:cxn modelId="{57D1D65E-7FF8-4295-9E21-D7FB67091E50}" type="presParOf" srcId="{EF68834D-60CE-4268-A1F0-2B614BBE085E}" destId="{84657057-6B12-4367-9ECE-62BB9F2416AF}" srcOrd="0" destOrd="0" presId="urn:microsoft.com/office/officeart/2005/8/layout/vProcess5"/>
    <dgm:cxn modelId="{C9208264-400B-4B64-9921-5560CAF17B61}" type="presParOf" srcId="{EF68834D-60CE-4268-A1F0-2B614BBE085E}" destId="{0FB0B178-6D0C-4CE8-8A9E-C4543D89EAA4}" srcOrd="1" destOrd="0" presId="urn:microsoft.com/office/officeart/2005/8/layout/vProcess5"/>
    <dgm:cxn modelId="{44B25303-A5B0-430D-8666-09DA99990851}" type="presParOf" srcId="{EF68834D-60CE-4268-A1F0-2B614BBE085E}" destId="{F67D1A60-04C8-4E96-98D1-7E34689C4F7C}" srcOrd="2" destOrd="0" presId="urn:microsoft.com/office/officeart/2005/8/layout/vProcess5"/>
    <dgm:cxn modelId="{9A99963A-B050-4962-84B0-BB8FD15277DE}" type="presParOf" srcId="{EF68834D-60CE-4268-A1F0-2B614BBE085E}" destId="{46535847-EE91-44AF-88A6-7186C121A0C8}" srcOrd="3" destOrd="0" presId="urn:microsoft.com/office/officeart/2005/8/layout/vProcess5"/>
    <dgm:cxn modelId="{57381693-E258-4A87-8865-F30300815711}" type="presParOf" srcId="{EF68834D-60CE-4268-A1F0-2B614BBE085E}" destId="{E0BCB7CE-D8D6-40B6-9EFB-FE5BEDE3D2A3}" srcOrd="4" destOrd="0" presId="urn:microsoft.com/office/officeart/2005/8/layout/vProcess5"/>
    <dgm:cxn modelId="{1F4043A2-AE63-4F52-8D72-C07FB9F55D61}" type="presParOf" srcId="{EF68834D-60CE-4268-A1F0-2B614BBE085E}" destId="{17B98D9E-AF94-4651-9D02-E2C35077C55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95851-1BA8-40F4-BB73-92200833F6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872CF6-C798-4D6E-877D-B3FF32DA0A48}">
      <dgm:prSet/>
      <dgm:spPr/>
      <dgm:t>
        <a:bodyPr/>
        <a:lstStyle/>
        <a:p>
          <a:r>
            <a:rPr lang="ro-RO" dirty="0"/>
            <a:t>Obiective: </a:t>
          </a:r>
          <a:endParaRPr lang="en-US" dirty="0"/>
        </a:p>
      </dgm:t>
    </dgm:pt>
    <dgm:pt modelId="{D69D0DE2-ABC3-4056-8105-7BCC608DA1EC}" type="parTrans" cxnId="{085FBC70-8E1D-421C-ACE9-16365051A027}">
      <dgm:prSet/>
      <dgm:spPr/>
      <dgm:t>
        <a:bodyPr/>
        <a:lstStyle/>
        <a:p>
          <a:endParaRPr lang="en-US"/>
        </a:p>
      </dgm:t>
    </dgm:pt>
    <dgm:pt modelId="{A61EDF09-8F99-4E5E-9B14-C10531A99EBC}" type="sibTrans" cxnId="{085FBC70-8E1D-421C-ACE9-16365051A027}">
      <dgm:prSet/>
      <dgm:spPr/>
      <dgm:t>
        <a:bodyPr/>
        <a:lstStyle/>
        <a:p>
          <a:endParaRPr lang="en-US"/>
        </a:p>
      </dgm:t>
    </dgm:pt>
    <dgm:pt modelId="{290C86F0-5AE5-4AB1-90F8-B6E8D597343C}">
      <dgm:prSet/>
      <dgm:spPr/>
      <dgm:t>
        <a:bodyPr/>
        <a:lstStyle/>
        <a:p>
          <a:pPr rtl="0"/>
          <a:r>
            <a:rPr lang="ro-RO" dirty="0"/>
            <a:t>Dobândirea </a:t>
          </a:r>
          <a:r>
            <a:rPr lang="ro-RO" dirty="0">
              <a:latin typeface="Century Gothic"/>
            </a:rPr>
            <a:t>noilor competențe și metode non-formale</a:t>
          </a:r>
          <a:endParaRPr lang="en-US" dirty="0" err="1"/>
        </a:p>
      </dgm:t>
    </dgm:pt>
    <dgm:pt modelId="{A980B5B3-4A12-4B11-8D84-4CE86660074D}" type="parTrans" cxnId="{CB36DC4A-E403-477C-9170-0F113F8C8D28}">
      <dgm:prSet/>
      <dgm:spPr/>
      <dgm:t>
        <a:bodyPr/>
        <a:lstStyle/>
        <a:p>
          <a:endParaRPr lang="en-US"/>
        </a:p>
      </dgm:t>
    </dgm:pt>
    <dgm:pt modelId="{6D02AA02-CAA1-459A-B7C6-A0CBFC92F928}" type="sibTrans" cxnId="{CB36DC4A-E403-477C-9170-0F113F8C8D28}">
      <dgm:prSet/>
      <dgm:spPr/>
      <dgm:t>
        <a:bodyPr/>
        <a:lstStyle/>
        <a:p>
          <a:endParaRPr lang="en-US"/>
        </a:p>
      </dgm:t>
    </dgm:pt>
    <dgm:pt modelId="{D48A5F09-A601-4431-9168-016FF4FFE75E}">
      <dgm:prSet/>
      <dgm:spPr/>
      <dgm:t>
        <a:bodyPr/>
        <a:lstStyle/>
        <a:p>
          <a:pPr rtl="0"/>
          <a:r>
            <a:rPr lang="ro-RO" dirty="0"/>
            <a:t>Creșterea numărului de elevi</a:t>
          </a:r>
          <a:r>
            <a:rPr lang="ro-RO" dirty="0">
              <a:latin typeface="Century Gothic"/>
            </a:rPr>
            <a:t> participanți </a:t>
          </a:r>
          <a:r>
            <a:rPr lang="ro-RO" dirty="0"/>
            <a:t> în cadrul activităților </a:t>
          </a:r>
          <a:r>
            <a:rPr lang="ro-RO" dirty="0" err="1"/>
            <a:t>extracurriculare</a:t>
          </a:r>
          <a:r>
            <a:rPr lang="ro-RO" dirty="0"/>
            <a:t>;</a:t>
          </a:r>
          <a:endParaRPr lang="en-US" dirty="0"/>
        </a:p>
      </dgm:t>
    </dgm:pt>
    <dgm:pt modelId="{D1345B3C-597D-4466-9426-088F57F2281D}" type="parTrans" cxnId="{FA1A57F5-8BB4-4E77-9742-1BCA0566BFFB}">
      <dgm:prSet/>
      <dgm:spPr/>
      <dgm:t>
        <a:bodyPr/>
        <a:lstStyle/>
        <a:p>
          <a:endParaRPr lang="en-US"/>
        </a:p>
      </dgm:t>
    </dgm:pt>
    <dgm:pt modelId="{92DC26FF-4268-4335-9FBA-BF6A08C31121}" type="sibTrans" cxnId="{FA1A57F5-8BB4-4E77-9742-1BCA0566BFFB}">
      <dgm:prSet/>
      <dgm:spPr/>
      <dgm:t>
        <a:bodyPr/>
        <a:lstStyle/>
        <a:p>
          <a:endParaRPr lang="en-US"/>
        </a:p>
      </dgm:t>
    </dgm:pt>
    <dgm:pt modelId="{7F626C21-D96F-48AA-A3FE-89D46C7A5175}">
      <dgm:prSet/>
      <dgm:spPr/>
      <dgm:t>
        <a:bodyPr/>
        <a:lstStyle/>
        <a:p>
          <a:r>
            <a:rPr lang="ro-RO" dirty="0"/>
            <a:t>Integrarea elevilor din categorii vulnerabile;</a:t>
          </a:r>
          <a:endParaRPr lang="en-US" dirty="0"/>
        </a:p>
      </dgm:t>
    </dgm:pt>
    <dgm:pt modelId="{0BDC4881-9A28-4BB0-82B0-7CBBB36D2929}" type="parTrans" cxnId="{CEA7589A-55D4-4A42-8411-D86E93A347F1}">
      <dgm:prSet/>
      <dgm:spPr/>
      <dgm:t>
        <a:bodyPr/>
        <a:lstStyle/>
        <a:p>
          <a:endParaRPr lang="en-US"/>
        </a:p>
      </dgm:t>
    </dgm:pt>
    <dgm:pt modelId="{8FAED3E6-52DA-4B88-918D-E95871552C46}" type="sibTrans" cxnId="{CEA7589A-55D4-4A42-8411-D86E93A347F1}">
      <dgm:prSet/>
      <dgm:spPr/>
      <dgm:t>
        <a:bodyPr/>
        <a:lstStyle/>
        <a:p>
          <a:endParaRPr lang="en-US"/>
        </a:p>
      </dgm:t>
    </dgm:pt>
    <dgm:pt modelId="{F0F1EB1A-D7B3-4257-8F7B-7A086D24201E}">
      <dgm:prSet/>
      <dgm:spPr/>
      <dgm:t>
        <a:bodyPr/>
        <a:lstStyle/>
        <a:p>
          <a:r>
            <a:rPr lang="ro-RO" dirty="0"/>
            <a:t>Motivarea elevilor</a:t>
          </a:r>
          <a:r>
            <a:rPr lang="ro-RO" dirty="0">
              <a:latin typeface="Century Gothic"/>
            </a:rPr>
            <a:t>;</a:t>
          </a:r>
          <a:endParaRPr lang="en-US" dirty="0"/>
        </a:p>
      </dgm:t>
    </dgm:pt>
    <dgm:pt modelId="{9162DC97-DCDE-4A90-A0EA-AC0159E599B8}" type="parTrans" cxnId="{90D9949D-2063-4E3A-A79E-4F49332F0323}">
      <dgm:prSet/>
      <dgm:spPr/>
      <dgm:t>
        <a:bodyPr/>
        <a:lstStyle/>
        <a:p>
          <a:endParaRPr lang="en-US"/>
        </a:p>
      </dgm:t>
    </dgm:pt>
    <dgm:pt modelId="{E8CC62BC-3BC0-42C4-BD2B-8BAD8F0CD9A6}" type="sibTrans" cxnId="{90D9949D-2063-4E3A-A79E-4F49332F0323}">
      <dgm:prSet/>
      <dgm:spPr/>
      <dgm:t>
        <a:bodyPr/>
        <a:lstStyle/>
        <a:p>
          <a:endParaRPr lang="en-US"/>
        </a:p>
      </dgm:t>
    </dgm:pt>
    <dgm:pt modelId="{098F3F13-9CE3-4869-966D-89EF43425BDD}">
      <dgm:prSet phldr="0"/>
      <dgm:spPr/>
      <dgm:t>
        <a:bodyPr/>
        <a:lstStyle/>
        <a:p>
          <a:pPr rtl="0"/>
          <a:r>
            <a:rPr lang="ro-RO" dirty="0">
              <a:latin typeface="Century Gothic"/>
            </a:rPr>
            <a:t>Noi parteneriate.</a:t>
          </a:r>
        </a:p>
      </dgm:t>
    </dgm:pt>
    <dgm:pt modelId="{16230344-92A2-411D-AD22-BDEA7B68BA64}" type="parTrans" cxnId="{C32DAE9D-B580-4661-95E6-50012BD6A386}">
      <dgm:prSet/>
      <dgm:spPr/>
    </dgm:pt>
    <dgm:pt modelId="{41528B18-5153-472B-8A92-EDFD9A8B686B}" type="sibTrans" cxnId="{C32DAE9D-B580-4661-95E6-50012BD6A386}">
      <dgm:prSet/>
      <dgm:spPr/>
    </dgm:pt>
    <dgm:pt modelId="{F4F7513A-0D30-4F3E-8CF4-ACFC319E443B}" type="pres">
      <dgm:prSet presAssocID="{CB195851-1BA8-40F4-BB73-92200833F6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C380CD-B650-46EC-9E1B-5A031EE4C44D}" type="pres">
      <dgm:prSet presAssocID="{20872CF6-C798-4D6E-877D-B3FF32DA0A4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C0F39-F157-4CB9-9890-6037AE762A02}" type="pres">
      <dgm:prSet presAssocID="{A61EDF09-8F99-4E5E-9B14-C10531A99EBC}" presName="spacer" presStyleCnt="0"/>
      <dgm:spPr/>
    </dgm:pt>
    <dgm:pt modelId="{F546E6C2-3738-4C00-9A6F-81453A710C53}" type="pres">
      <dgm:prSet presAssocID="{290C86F0-5AE5-4AB1-90F8-B6E8D597343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5E527-6A77-4DFF-8105-F96F84087D89}" type="pres">
      <dgm:prSet presAssocID="{6D02AA02-CAA1-459A-B7C6-A0CBFC92F928}" presName="spacer" presStyleCnt="0"/>
      <dgm:spPr/>
    </dgm:pt>
    <dgm:pt modelId="{9B822C61-90E8-4289-A3FB-635ADF061358}" type="pres">
      <dgm:prSet presAssocID="{D48A5F09-A601-4431-9168-016FF4FFE75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2CE57-EEEF-4ABB-AA86-1289DD0331EF}" type="pres">
      <dgm:prSet presAssocID="{92DC26FF-4268-4335-9FBA-BF6A08C31121}" presName="spacer" presStyleCnt="0"/>
      <dgm:spPr/>
    </dgm:pt>
    <dgm:pt modelId="{1F8E26EB-88CF-47C6-9FCF-5C226BDA6C17}" type="pres">
      <dgm:prSet presAssocID="{7F626C21-D96F-48AA-A3FE-89D46C7A517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3737A-4749-4B85-9C62-00177A5ED919}" type="pres">
      <dgm:prSet presAssocID="{8FAED3E6-52DA-4B88-918D-E95871552C46}" presName="spacer" presStyleCnt="0"/>
      <dgm:spPr/>
    </dgm:pt>
    <dgm:pt modelId="{9DF45F2E-4ED9-48E5-84B5-884B1E3C8CB2}" type="pres">
      <dgm:prSet presAssocID="{F0F1EB1A-D7B3-4257-8F7B-7A086D24201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58B86-F109-47F5-8F19-8F45AD8DB94D}" type="pres">
      <dgm:prSet presAssocID="{E8CC62BC-3BC0-42C4-BD2B-8BAD8F0CD9A6}" presName="spacer" presStyleCnt="0"/>
      <dgm:spPr/>
    </dgm:pt>
    <dgm:pt modelId="{85AE8877-689C-4CD8-83D1-B386443F25EB}" type="pres">
      <dgm:prSet presAssocID="{098F3F13-9CE3-4869-966D-89EF43425BD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503B23-839B-4284-980D-E7F2919D4C24}" type="presOf" srcId="{D48A5F09-A601-4431-9168-016FF4FFE75E}" destId="{9B822C61-90E8-4289-A3FB-635ADF061358}" srcOrd="0" destOrd="0" presId="urn:microsoft.com/office/officeart/2005/8/layout/vList2"/>
    <dgm:cxn modelId="{C32DAE9D-B580-4661-95E6-50012BD6A386}" srcId="{CB195851-1BA8-40F4-BB73-92200833F60C}" destId="{098F3F13-9CE3-4869-966D-89EF43425BDD}" srcOrd="5" destOrd="0" parTransId="{16230344-92A2-411D-AD22-BDEA7B68BA64}" sibTransId="{41528B18-5153-472B-8A92-EDFD9A8B686B}"/>
    <dgm:cxn modelId="{90D9949D-2063-4E3A-A79E-4F49332F0323}" srcId="{CB195851-1BA8-40F4-BB73-92200833F60C}" destId="{F0F1EB1A-D7B3-4257-8F7B-7A086D24201E}" srcOrd="4" destOrd="0" parTransId="{9162DC97-DCDE-4A90-A0EA-AC0159E599B8}" sibTransId="{E8CC62BC-3BC0-42C4-BD2B-8BAD8F0CD9A6}"/>
    <dgm:cxn modelId="{2EBB535E-7C86-44EF-B645-8D3CF4D7B82B}" type="presOf" srcId="{20872CF6-C798-4D6E-877D-B3FF32DA0A48}" destId="{F5C380CD-B650-46EC-9E1B-5A031EE4C44D}" srcOrd="0" destOrd="0" presId="urn:microsoft.com/office/officeart/2005/8/layout/vList2"/>
    <dgm:cxn modelId="{E63DFE92-2382-472C-84DD-22ED3641D257}" type="presOf" srcId="{F0F1EB1A-D7B3-4257-8F7B-7A086D24201E}" destId="{9DF45F2E-4ED9-48E5-84B5-884B1E3C8CB2}" srcOrd="0" destOrd="0" presId="urn:microsoft.com/office/officeart/2005/8/layout/vList2"/>
    <dgm:cxn modelId="{CB36DC4A-E403-477C-9170-0F113F8C8D28}" srcId="{CB195851-1BA8-40F4-BB73-92200833F60C}" destId="{290C86F0-5AE5-4AB1-90F8-B6E8D597343C}" srcOrd="1" destOrd="0" parTransId="{A980B5B3-4A12-4B11-8D84-4CE86660074D}" sibTransId="{6D02AA02-CAA1-459A-B7C6-A0CBFC92F928}"/>
    <dgm:cxn modelId="{CEA7589A-55D4-4A42-8411-D86E93A347F1}" srcId="{CB195851-1BA8-40F4-BB73-92200833F60C}" destId="{7F626C21-D96F-48AA-A3FE-89D46C7A5175}" srcOrd="3" destOrd="0" parTransId="{0BDC4881-9A28-4BB0-82B0-7CBBB36D2929}" sibTransId="{8FAED3E6-52DA-4B88-918D-E95871552C46}"/>
    <dgm:cxn modelId="{9216772F-47EE-4844-9637-6EB12CE1AD3A}" type="presOf" srcId="{098F3F13-9CE3-4869-966D-89EF43425BDD}" destId="{85AE8877-689C-4CD8-83D1-B386443F25EB}" srcOrd="0" destOrd="0" presId="urn:microsoft.com/office/officeart/2005/8/layout/vList2"/>
    <dgm:cxn modelId="{5BFAC1F8-E7E1-4521-B299-F512C59DE4C9}" type="presOf" srcId="{7F626C21-D96F-48AA-A3FE-89D46C7A5175}" destId="{1F8E26EB-88CF-47C6-9FCF-5C226BDA6C17}" srcOrd="0" destOrd="0" presId="urn:microsoft.com/office/officeart/2005/8/layout/vList2"/>
    <dgm:cxn modelId="{D764257A-39DF-4814-B39F-088F286B6DFE}" type="presOf" srcId="{CB195851-1BA8-40F4-BB73-92200833F60C}" destId="{F4F7513A-0D30-4F3E-8CF4-ACFC319E443B}" srcOrd="0" destOrd="0" presId="urn:microsoft.com/office/officeart/2005/8/layout/vList2"/>
    <dgm:cxn modelId="{FA1A57F5-8BB4-4E77-9742-1BCA0566BFFB}" srcId="{CB195851-1BA8-40F4-BB73-92200833F60C}" destId="{D48A5F09-A601-4431-9168-016FF4FFE75E}" srcOrd="2" destOrd="0" parTransId="{D1345B3C-597D-4466-9426-088F57F2281D}" sibTransId="{92DC26FF-4268-4335-9FBA-BF6A08C31121}"/>
    <dgm:cxn modelId="{5A5720B6-5CC4-4280-80B3-D40248F6047D}" type="presOf" srcId="{290C86F0-5AE5-4AB1-90F8-B6E8D597343C}" destId="{F546E6C2-3738-4C00-9A6F-81453A710C53}" srcOrd="0" destOrd="0" presId="urn:microsoft.com/office/officeart/2005/8/layout/vList2"/>
    <dgm:cxn modelId="{085FBC70-8E1D-421C-ACE9-16365051A027}" srcId="{CB195851-1BA8-40F4-BB73-92200833F60C}" destId="{20872CF6-C798-4D6E-877D-B3FF32DA0A48}" srcOrd="0" destOrd="0" parTransId="{D69D0DE2-ABC3-4056-8105-7BCC608DA1EC}" sibTransId="{A61EDF09-8F99-4E5E-9B14-C10531A99EBC}"/>
    <dgm:cxn modelId="{84F9AA00-0566-43ED-ACE4-16FBEA165B28}" type="presParOf" srcId="{F4F7513A-0D30-4F3E-8CF4-ACFC319E443B}" destId="{F5C380CD-B650-46EC-9E1B-5A031EE4C44D}" srcOrd="0" destOrd="0" presId="urn:microsoft.com/office/officeart/2005/8/layout/vList2"/>
    <dgm:cxn modelId="{8B728B1E-F6B6-4181-91CC-1BB93E2C7345}" type="presParOf" srcId="{F4F7513A-0D30-4F3E-8CF4-ACFC319E443B}" destId="{521C0F39-F157-4CB9-9890-6037AE762A02}" srcOrd="1" destOrd="0" presId="urn:microsoft.com/office/officeart/2005/8/layout/vList2"/>
    <dgm:cxn modelId="{D1E3FA40-187B-474C-B6A1-740CA8F4FB8C}" type="presParOf" srcId="{F4F7513A-0D30-4F3E-8CF4-ACFC319E443B}" destId="{F546E6C2-3738-4C00-9A6F-81453A710C53}" srcOrd="2" destOrd="0" presId="urn:microsoft.com/office/officeart/2005/8/layout/vList2"/>
    <dgm:cxn modelId="{BADD5289-88E2-48F2-BDB4-B950067EF429}" type="presParOf" srcId="{F4F7513A-0D30-4F3E-8CF4-ACFC319E443B}" destId="{C9E5E527-6A77-4DFF-8105-F96F84087D89}" srcOrd="3" destOrd="0" presId="urn:microsoft.com/office/officeart/2005/8/layout/vList2"/>
    <dgm:cxn modelId="{BA36C4E3-CA31-4D25-A87A-BF88670512BB}" type="presParOf" srcId="{F4F7513A-0D30-4F3E-8CF4-ACFC319E443B}" destId="{9B822C61-90E8-4289-A3FB-635ADF061358}" srcOrd="4" destOrd="0" presId="urn:microsoft.com/office/officeart/2005/8/layout/vList2"/>
    <dgm:cxn modelId="{EF53421F-9EEC-4F2B-A425-D8A7D9594E8C}" type="presParOf" srcId="{F4F7513A-0D30-4F3E-8CF4-ACFC319E443B}" destId="{D892CE57-EEEF-4ABB-AA86-1289DD0331EF}" srcOrd="5" destOrd="0" presId="urn:microsoft.com/office/officeart/2005/8/layout/vList2"/>
    <dgm:cxn modelId="{D556BCD2-B1A7-4147-92F8-B1E3FEF17AB0}" type="presParOf" srcId="{F4F7513A-0D30-4F3E-8CF4-ACFC319E443B}" destId="{1F8E26EB-88CF-47C6-9FCF-5C226BDA6C17}" srcOrd="6" destOrd="0" presId="urn:microsoft.com/office/officeart/2005/8/layout/vList2"/>
    <dgm:cxn modelId="{2554DC9B-1E65-4A50-A5EA-D5C664ABD844}" type="presParOf" srcId="{F4F7513A-0D30-4F3E-8CF4-ACFC319E443B}" destId="{9653737A-4749-4B85-9C62-00177A5ED919}" srcOrd="7" destOrd="0" presId="urn:microsoft.com/office/officeart/2005/8/layout/vList2"/>
    <dgm:cxn modelId="{2FFF96C0-BC4E-4D32-9337-7EF8034F248D}" type="presParOf" srcId="{F4F7513A-0D30-4F3E-8CF4-ACFC319E443B}" destId="{9DF45F2E-4ED9-48E5-84B5-884B1E3C8CB2}" srcOrd="8" destOrd="0" presId="urn:microsoft.com/office/officeart/2005/8/layout/vList2"/>
    <dgm:cxn modelId="{BDB70B80-54A7-48D5-9525-2E06BA127BB2}" type="presParOf" srcId="{F4F7513A-0D30-4F3E-8CF4-ACFC319E443B}" destId="{F4658B86-F109-47F5-8F19-8F45AD8DB94D}" srcOrd="9" destOrd="0" presId="urn:microsoft.com/office/officeart/2005/8/layout/vList2"/>
    <dgm:cxn modelId="{7A481D3D-C570-4C6E-8A59-A784D0513872}" type="presParOf" srcId="{F4F7513A-0D30-4F3E-8CF4-ACFC319E443B}" destId="{85AE8877-689C-4CD8-83D1-B386443F25E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0B178-6D0C-4CE8-8A9E-C4543D89EAA4}">
      <dsp:nvSpPr>
        <dsp:cNvPr id="0" name=""/>
        <dsp:cNvSpPr/>
      </dsp:nvSpPr>
      <dsp:spPr>
        <a:xfrm>
          <a:off x="0" y="0"/>
          <a:ext cx="8938260" cy="1958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700" kern="1200" dirty="0"/>
            <a:t>Flux 1: Portugalia – 2 cadre didactice - „Non-formal for </a:t>
          </a:r>
          <a:r>
            <a:rPr lang="ro-RO" sz="3700" kern="1200" dirty="0" err="1"/>
            <a:t>inclusion</a:t>
          </a:r>
          <a:r>
            <a:rPr lang="ro-RO" sz="3700" kern="1200" dirty="0"/>
            <a:t>”</a:t>
          </a:r>
          <a:r>
            <a:rPr lang="ro-RO" sz="3700" kern="1200" dirty="0">
              <a:latin typeface="Century Gothic"/>
            </a:rPr>
            <a:t> (7 zile)</a:t>
          </a:r>
          <a:endParaRPr lang="en-US" sz="3700" kern="1200" dirty="0"/>
        </a:p>
      </dsp:txBody>
      <dsp:txXfrm>
        <a:off x="0" y="0"/>
        <a:ext cx="7029110" cy="1958102"/>
      </dsp:txXfrm>
    </dsp:sp>
    <dsp:sp modelId="{F67D1A60-04C8-4E96-98D1-7E34689C4F7C}">
      <dsp:nvSpPr>
        <dsp:cNvPr id="0" name=""/>
        <dsp:cNvSpPr/>
      </dsp:nvSpPr>
      <dsp:spPr>
        <a:xfrm>
          <a:off x="1577339" y="2393235"/>
          <a:ext cx="8938260" cy="1958102"/>
        </a:xfrm>
        <a:prstGeom prst="roundRect">
          <a:avLst>
            <a:gd name="adj" fmla="val 1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700" kern="1200" dirty="0"/>
            <a:t>Flux 2: Malta -  5 cadre didactice - „</a:t>
          </a:r>
          <a:r>
            <a:rPr lang="ro-RO" sz="3700" kern="1200" dirty="0" err="1"/>
            <a:t>Harmony</a:t>
          </a:r>
          <a:r>
            <a:rPr lang="ro-RO" sz="3700" kern="1200" dirty="0"/>
            <a:t> </a:t>
          </a:r>
          <a:r>
            <a:rPr lang="ro-RO" sz="3700" kern="1200" dirty="0" err="1"/>
            <a:t>and</a:t>
          </a:r>
          <a:r>
            <a:rPr lang="ro-RO" sz="3700" kern="1200" dirty="0"/>
            <a:t> </a:t>
          </a:r>
          <a:r>
            <a:rPr lang="ro-RO" sz="3700" kern="1200" dirty="0" err="1"/>
            <a:t>learning</a:t>
          </a:r>
          <a:r>
            <a:rPr lang="ro-RO" sz="3700" kern="1200" dirty="0"/>
            <a:t>!”</a:t>
          </a:r>
          <a:r>
            <a:rPr lang="ro-RO" sz="3700" kern="1200" dirty="0">
              <a:latin typeface="Century Gothic"/>
            </a:rPr>
            <a:t> (7 zile) </a:t>
          </a:r>
          <a:endParaRPr lang="en-US" sz="3700" kern="1200" dirty="0"/>
        </a:p>
      </dsp:txBody>
      <dsp:txXfrm>
        <a:off x="1577339" y="2393235"/>
        <a:ext cx="6088153" cy="1958102"/>
      </dsp:txXfrm>
    </dsp:sp>
    <dsp:sp modelId="{46535847-EE91-44AF-88A6-7186C121A0C8}">
      <dsp:nvSpPr>
        <dsp:cNvPr id="0" name=""/>
        <dsp:cNvSpPr/>
      </dsp:nvSpPr>
      <dsp:spPr>
        <a:xfrm>
          <a:off x="7665493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665493" y="1539285"/>
        <a:ext cx="1272766" cy="12727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380CD-B650-46EC-9E1B-5A031EE4C44D}">
      <dsp:nvSpPr>
        <dsp:cNvPr id="0" name=""/>
        <dsp:cNvSpPr/>
      </dsp:nvSpPr>
      <dsp:spPr>
        <a:xfrm>
          <a:off x="0" y="111482"/>
          <a:ext cx="6291714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/>
            <a:t>Obiective: </a:t>
          </a:r>
          <a:endParaRPr lang="en-US" sz="2100" kern="1200" dirty="0"/>
        </a:p>
      </dsp:txBody>
      <dsp:txXfrm>
        <a:off x="0" y="111482"/>
        <a:ext cx="6291714" cy="834228"/>
      </dsp:txXfrm>
    </dsp:sp>
    <dsp:sp modelId="{F546E6C2-3738-4C00-9A6F-81453A710C53}">
      <dsp:nvSpPr>
        <dsp:cNvPr id="0" name=""/>
        <dsp:cNvSpPr/>
      </dsp:nvSpPr>
      <dsp:spPr>
        <a:xfrm>
          <a:off x="0" y="1006190"/>
          <a:ext cx="6291714" cy="834228"/>
        </a:xfrm>
        <a:prstGeom prst="roundRect">
          <a:avLst/>
        </a:prstGeom>
        <a:solidFill>
          <a:schemeClr val="accent2">
            <a:hueOff val="-167625"/>
            <a:satOff val="-1932"/>
            <a:lumOff val="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/>
            <a:t>Dobândirea </a:t>
          </a:r>
          <a:r>
            <a:rPr lang="ro-RO" sz="2100" kern="1200" dirty="0">
              <a:latin typeface="Century Gothic"/>
            </a:rPr>
            <a:t>noilor competențe și metode non-formale</a:t>
          </a:r>
          <a:endParaRPr lang="en-US" sz="2100" kern="1200" dirty="0" err="1"/>
        </a:p>
      </dsp:txBody>
      <dsp:txXfrm>
        <a:off x="0" y="1006190"/>
        <a:ext cx="6291714" cy="834228"/>
      </dsp:txXfrm>
    </dsp:sp>
    <dsp:sp modelId="{9B822C61-90E8-4289-A3FB-635ADF061358}">
      <dsp:nvSpPr>
        <dsp:cNvPr id="0" name=""/>
        <dsp:cNvSpPr/>
      </dsp:nvSpPr>
      <dsp:spPr>
        <a:xfrm>
          <a:off x="0" y="1900899"/>
          <a:ext cx="6291714" cy="834228"/>
        </a:xfrm>
        <a:prstGeom prst="roundRect">
          <a:avLst/>
        </a:prstGeom>
        <a:solidFill>
          <a:schemeClr val="accent2">
            <a:hueOff val="-335249"/>
            <a:satOff val="-3863"/>
            <a:lumOff val="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/>
            <a:t>Creșterea numărului de elevi</a:t>
          </a:r>
          <a:r>
            <a:rPr lang="ro-RO" sz="2100" kern="1200" dirty="0">
              <a:latin typeface="Century Gothic"/>
            </a:rPr>
            <a:t> participanți </a:t>
          </a:r>
          <a:r>
            <a:rPr lang="ro-RO" sz="2100" kern="1200" dirty="0"/>
            <a:t> în cadrul activităților </a:t>
          </a:r>
          <a:r>
            <a:rPr lang="ro-RO" sz="2100" kern="1200" dirty="0" err="1"/>
            <a:t>extracurriculare</a:t>
          </a:r>
          <a:r>
            <a:rPr lang="ro-RO" sz="2100" kern="1200" dirty="0"/>
            <a:t>;</a:t>
          </a:r>
          <a:endParaRPr lang="en-US" sz="2100" kern="1200" dirty="0"/>
        </a:p>
      </dsp:txBody>
      <dsp:txXfrm>
        <a:off x="0" y="1900899"/>
        <a:ext cx="6291714" cy="834228"/>
      </dsp:txXfrm>
    </dsp:sp>
    <dsp:sp modelId="{1F8E26EB-88CF-47C6-9FCF-5C226BDA6C17}">
      <dsp:nvSpPr>
        <dsp:cNvPr id="0" name=""/>
        <dsp:cNvSpPr/>
      </dsp:nvSpPr>
      <dsp:spPr>
        <a:xfrm>
          <a:off x="0" y="2795607"/>
          <a:ext cx="6291714" cy="834228"/>
        </a:xfrm>
        <a:prstGeom prst="roundRect">
          <a:avLst/>
        </a:prstGeom>
        <a:solidFill>
          <a:schemeClr val="accent2">
            <a:hueOff val="-502874"/>
            <a:satOff val="-5795"/>
            <a:lumOff val="1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/>
            <a:t>Integrarea elevilor din categorii vulnerabile;</a:t>
          </a:r>
          <a:endParaRPr lang="en-US" sz="2100" kern="1200" dirty="0"/>
        </a:p>
      </dsp:txBody>
      <dsp:txXfrm>
        <a:off x="0" y="2795607"/>
        <a:ext cx="6291714" cy="834228"/>
      </dsp:txXfrm>
    </dsp:sp>
    <dsp:sp modelId="{9DF45F2E-4ED9-48E5-84B5-884B1E3C8CB2}">
      <dsp:nvSpPr>
        <dsp:cNvPr id="0" name=""/>
        <dsp:cNvSpPr/>
      </dsp:nvSpPr>
      <dsp:spPr>
        <a:xfrm>
          <a:off x="0" y="3690315"/>
          <a:ext cx="6291714" cy="834228"/>
        </a:xfrm>
        <a:prstGeom prst="roundRect">
          <a:avLst/>
        </a:prstGeom>
        <a:solidFill>
          <a:schemeClr val="accent2">
            <a:hueOff val="-670499"/>
            <a:satOff val="-7726"/>
            <a:lumOff val="17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/>
            <a:t>Motivarea elevilor</a:t>
          </a:r>
          <a:r>
            <a:rPr lang="ro-RO" sz="2100" kern="1200" dirty="0">
              <a:latin typeface="Century Gothic"/>
            </a:rPr>
            <a:t>;</a:t>
          </a:r>
          <a:endParaRPr lang="en-US" sz="2100" kern="1200" dirty="0"/>
        </a:p>
      </dsp:txBody>
      <dsp:txXfrm>
        <a:off x="0" y="3690315"/>
        <a:ext cx="6291714" cy="834228"/>
      </dsp:txXfrm>
    </dsp:sp>
    <dsp:sp modelId="{85AE8877-689C-4CD8-83D1-B386443F25EB}">
      <dsp:nvSpPr>
        <dsp:cNvPr id="0" name=""/>
        <dsp:cNvSpPr/>
      </dsp:nvSpPr>
      <dsp:spPr>
        <a:xfrm>
          <a:off x="0" y="4585024"/>
          <a:ext cx="6291714" cy="834228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>
              <a:latin typeface="Century Gothic"/>
            </a:rPr>
            <a:t>Noi parteneriate.</a:t>
          </a:r>
        </a:p>
      </dsp:txBody>
      <dsp:txXfrm>
        <a:off x="0" y="4585024"/>
        <a:ext cx="6291714" cy="83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8564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22767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11080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4150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17188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06036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56091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1198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09646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32749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16795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40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7.jpeg"/><Relationship Id="rId21" Type="http://schemas.openxmlformats.org/officeDocument/2006/relationships/image" Target="../media/image29.jpeg"/><Relationship Id="rId34" Type="http://schemas.openxmlformats.org/officeDocument/2006/relationships/image" Target="../media/image4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33" Type="http://schemas.openxmlformats.org/officeDocument/2006/relationships/image" Target="../media/image40.jpeg"/><Relationship Id="rId2" Type="http://schemas.openxmlformats.org/officeDocument/2006/relationships/image" Target="../media/image12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32" Type="http://schemas.openxmlformats.org/officeDocument/2006/relationships/image" Target="../media/image39.jpeg"/><Relationship Id="rId37" Type="http://schemas.openxmlformats.org/officeDocument/2006/relationships/image" Target="../media/image44.jpeg"/><Relationship Id="rId5" Type="http://schemas.openxmlformats.org/officeDocument/2006/relationships/image" Target="../media/image5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5.jpeg"/><Relationship Id="rId36" Type="http://schemas.openxmlformats.org/officeDocument/2006/relationships/image" Target="../media/image4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31" Type="http://schemas.openxmlformats.org/officeDocument/2006/relationships/image" Target="../media/image3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10.jpeg"/><Relationship Id="rId30" Type="http://schemas.openxmlformats.org/officeDocument/2006/relationships/image" Target="../media/image37.jpeg"/><Relationship Id="rId35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5AB83C82-30AD-4DF2-A9AD-CE1547FDED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36D2DE0-0628-4A9A-A59D-7BA8B5EB30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8E405C9-94BE-41DA-928C-DEC9A8550E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ro-RO" sz="4200">
                <a:solidFill>
                  <a:srgbClr val="FFFFFF"/>
                </a:solidFill>
                <a:cs typeface="Calibri Light"/>
              </a:rPr>
              <a:t>Școala Gimnazială „Ion Creangă” Gâștești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>
                <a:solidFill>
                  <a:srgbClr val="FFFFFF"/>
                </a:solidFill>
                <a:cs typeface="Calibri"/>
              </a:rPr>
              <a:t>Povestea unui nou început, prin contribuția fiecărui dascăl la creșterea nivelului de incluziune și reducerea abandonului școlar</a:t>
            </a: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D2091A72-D5BB-42AC-8FD3-F7747D9086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ED12BFC-A737-46AF-8411-481112D54B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ine 4" descr="O imagine care conține siglă&#10;&#10;Descriere generată automat">
            <a:extLst>
              <a:ext uri="{FF2B5EF4-FFF2-40B4-BE49-F238E27FC236}">
                <a16:creationId xmlns="" xmlns:a16="http://schemas.microsoft.com/office/drawing/2014/main" id="{C45CEFCD-1707-2E44-BAB1-5175AC1E43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893" y="145993"/>
            <a:ext cx="3425588" cy="1800671"/>
          </a:xfrm>
          <a:prstGeom prst="rect">
            <a:avLst/>
          </a:prstGeom>
        </p:spPr>
      </p:pic>
      <p:pic>
        <p:nvPicPr>
          <p:cNvPr id="5" name="Imagine 5" descr="O imagine care conține siglă&#10;&#10;Descriere generată automat">
            <a:extLst>
              <a:ext uri="{FF2B5EF4-FFF2-40B4-BE49-F238E27FC236}">
                <a16:creationId xmlns="" xmlns:a16="http://schemas.microsoft.com/office/drawing/2014/main" id="{884B036C-6746-BD91-EDC6-6F5EA310B1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8848" y="570636"/>
            <a:ext cx="4847229" cy="1008250"/>
          </a:xfrm>
          <a:prstGeom prst="rect">
            <a:avLst/>
          </a:prstGeom>
        </p:spPr>
      </p:pic>
      <p:pic>
        <p:nvPicPr>
          <p:cNvPr id="6" name="Imagine 6">
            <a:extLst>
              <a:ext uri="{FF2B5EF4-FFF2-40B4-BE49-F238E27FC236}">
                <a16:creationId xmlns="" xmlns:a16="http://schemas.microsoft.com/office/drawing/2014/main" id="{5D15CF10-BBFC-C67F-67AB-ABE0FB12CF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3654" y="4627728"/>
            <a:ext cx="2743200" cy="2743200"/>
          </a:xfrm>
          <a:prstGeom prst="rect">
            <a:avLst/>
          </a:prstGeom>
        </p:spPr>
      </p:pic>
      <p:pic>
        <p:nvPicPr>
          <p:cNvPr id="7" name="Imagine 8" descr="O imagine care conține siglă&#10;&#10;Descriere generată automat">
            <a:extLst>
              <a:ext uri="{FF2B5EF4-FFF2-40B4-BE49-F238E27FC236}">
                <a16:creationId xmlns="" xmlns:a16="http://schemas.microsoft.com/office/drawing/2014/main" id="{EE7651D1-869D-9F38-B8B8-BA72D56D80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6967" y="3900748"/>
            <a:ext cx="2743200" cy="944445"/>
          </a:xfrm>
          <a:prstGeom prst="rect">
            <a:avLst/>
          </a:prstGeom>
        </p:spPr>
      </p:pic>
      <p:pic>
        <p:nvPicPr>
          <p:cNvPr id="9" name="Imagine 10" descr="O imagine care conține cer, sol, persoană, în aer liber&#10;&#10;Descriere generată automat">
            <a:extLst>
              <a:ext uri="{FF2B5EF4-FFF2-40B4-BE49-F238E27FC236}">
                <a16:creationId xmlns="" xmlns:a16="http://schemas.microsoft.com/office/drawing/2014/main" id="{86C90E00-FDF5-ED35-FC7F-D860F72D0A9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774" y="4220417"/>
            <a:ext cx="3186752" cy="23863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571" y="2118049"/>
            <a:ext cx="199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Prof. Ana-Maria Roșca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97911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518" y="587829"/>
            <a:ext cx="91066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 smtClean="0"/>
              <a:t>Ac</a:t>
            </a:r>
            <a:r>
              <a:rPr lang="en-US" sz="2400" b="1" dirty="0" err="1" smtClean="0"/>
              <a:t>tivit</a:t>
            </a:r>
            <a:r>
              <a:rPr lang="ro-RO" sz="2400" b="1" dirty="0" err="1" smtClean="0"/>
              <a:t>ățile</a:t>
            </a:r>
            <a:r>
              <a:rPr lang="ro-RO" sz="2400" b="1" dirty="0" smtClean="0"/>
              <a:t> non-formale pe care le-am desfășurat de-a lungul timpului au implicat elevi de toate categoriile de vârstă, în funcție de nevoile acestora de a se dezvolta și de  a deveni tot mai motivați. </a:t>
            </a:r>
          </a:p>
          <a:p>
            <a:pPr algn="just"/>
            <a:endParaRPr lang="ro-RO" sz="2400" b="1" dirty="0" smtClean="0"/>
          </a:p>
          <a:p>
            <a:pPr algn="just"/>
            <a:r>
              <a:rPr lang="ro-RO" sz="2400" b="1" dirty="0" smtClean="0"/>
              <a:t>Alegerea activităților non-formale ca modalitate de a crește nivelul de incluziune și reducerea abandonului elevilor din medii defavorizate sau cu nevoi speciale nu a fost întâmplătoare. </a:t>
            </a:r>
          </a:p>
          <a:p>
            <a:pPr algn="just"/>
            <a:endParaRPr lang="ro-RO" sz="2400" b="1" dirty="0" smtClean="0"/>
          </a:p>
          <a:p>
            <a:pPr algn="just"/>
            <a:r>
              <a:rPr lang="ro-RO" sz="2400" b="1" dirty="0" smtClean="0"/>
              <a:t>Nevoile au fost identificate prin aplicarea unui chestionar de identificare a nevoilor elevilor și un chestionar de identificare a nevoilor de formare în rândul cadrelor didactice. </a:t>
            </a:r>
          </a:p>
          <a:p>
            <a:endParaRPr lang="ro-RO" dirty="0" smtClean="0"/>
          </a:p>
          <a:p>
            <a:endParaRPr lang="en-US" dirty="0"/>
          </a:p>
        </p:txBody>
      </p:sp>
      <p:sp>
        <p:nvSpPr>
          <p:cNvPr id="1026" name="AutoShape 2" descr="Diagramă a răspunsurilor din Formulare. Titlul întrebării: Ce aștepări ai în ceea ce privește activitatea la clasă?. Numărul de răspunsuri: 65 de răspunsuri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ără titl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5892" y="1194318"/>
            <a:ext cx="8276904" cy="4080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461" y="335902"/>
            <a:ext cx="910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Chestionar pentru identificarea nevoilor elevilor și creșterea motivației acestora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iagramă a răspunsurilor din Formulare. Titlul întrebării: Ce aștepări ai în ceea ce privește activitatea la clasă?. Numărul de răspunsuri: 65 de răspunsuri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34278" y="727788"/>
            <a:ext cx="9414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Cât de mult te motivează activitățile extrașcolare, proiectele desfășurate la nivelul școlii?</a:t>
            </a:r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en-US" dirty="0"/>
          </a:p>
        </p:txBody>
      </p:sp>
      <p:pic>
        <p:nvPicPr>
          <p:cNvPr id="4" name="Picture 3" descr="Fără tit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3075" y="1768475"/>
            <a:ext cx="6296376" cy="339135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ără titl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842" y="1131920"/>
            <a:ext cx="9767943" cy="413987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2065" y="961053"/>
            <a:ext cx="8052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În funcție de nevoile elevilor, cadrele didactice au ales cursurile de formare potrivite pentru a veni în întâmpinarea acestora. </a:t>
            </a:r>
          </a:p>
          <a:p>
            <a:endParaRPr lang="ro-RO" dirty="0" smtClean="0"/>
          </a:p>
          <a:p>
            <a:endParaRPr lang="ro-RO" dirty="0" smtClean="0"/>
          </a:p>
        </p:txBody>
      </p:sp>
      <p:pic>
        <p:nvPicPr>
          <p:cNvPr id="5" name="Picture 4" descr="314416793_185490860703667_275531231135428235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541" y="1572803"/>
            <a:ext cx="8035046" cy="361341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o-RO" dirty="0" smtClean="0"/>
              <a:t>Astfel, prin orientarea management-ului spre performanță, am adaptat de fiecare dată activitățile la nevoile elevilor, stabilind obiective realiste, în concordanță cu abilitățile acestora. </a:t>
            </a:r>
            <a:endParaRPr lang="en-US" dirty="0"/>
          </a:p>
        </p:txBody>
      </p:sp>
      <p:pic>
        <p:nvPicPr>
          <p:cNvPr id="5" name="Content Placeholder 4" descr="313292599_185491217370298_8373428322277295769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 descr="313393673_185490957370324_1900191898714766037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31248" y="1825625"/>
            <a:ext cx="3263504" cy="4351338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402579_185491150703638_783850646481023128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743" y="365449"/>
            <a:ext cx="3730172" cy="2797629"/>
          </a:xfrm>
          <a:prstGeom prst="rect">
            <a:avLst/>
          </a:prstGeom>
        </p:spPr>
      </p:pic>
      <p:pic>
        <p:nvPicPr>
          <p:cNvPr id="3" name="Picture 2" descr="314367779_185490980703655_469156824403311975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620" y="355082"/>
            <a:ext cx="3029728" cy="4039637"/>
          </a:xfrm>
          <a:prstGeom prst="rect">
            <a:avLst/>
          </a:prstGeom>
        </p:spPr>
      </p:pic>
      <p:pic>
        <p:nvPicPr>
          <p:cNvPr id="4" name="Picture 3" descr="313417897_185491850703568_595668747306417883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4204" y="485710"/>
            <a:ext cx="2649894" cy="3533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0261" y="4851918"/>
            <a:ext cx="1004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Erasmus+  este oportunitatea deosebită de a împărtăși tradiții și obiceiuri, de a dezvolta competențele elevilor și ale cadrelor didactice și de a îmbogăți cultura organizațională a școlii noastre, într-o poveste scrisă de generațiile care își deschid aripile în fiecare an spre noi orizonturi. </a:t>
            </a:r>
            <a:endParaRPr lang="en-US" dirty="0"/>
          </a:p>
        </p:txBody>
      </p:sp>
      <p:pic>
        <p:nvPicPr>
          <p:cNvPr id="6" name="Picture 5" descr="erasmusplus-logo-all-en-300dp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359" y="3401693"/>
            <a:ext cx="3176016" cy="12862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566" y="447869"/>
            <a:ext cx="8920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Vă mulțumim pentru atenție!</a:t>
            </a:r>
          </a:p>
          <a:p>
            <a:endParaRPr lang="ro-RO" dirty="0" smtClean="0"/>
          </a:p>
          <a:p>
            <a:endParaRPr lang="en-US" dirty="0"/>
          </a:p>
        </p:txBody>
      </p:sp>
      <p:pic>
        <p:nvPicPr>
          <p:cNvPr id="3" name="Picture 2" descr="277553564_134212149167174_661140354794391709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0270" y="1375747"/>
            <a:ext cx="3551854" cy="4735804"/>
          </a:xfrm>
          <a:prstGeom prst="rect">
            <a:avLst/>
          </a:prstGeom>
        </p:spPr>
      </p:pic>
      <p:pic>
        <p:nvPicPr>
          <p:cNvPr id="4" name="Picture 3" descr="287422251_154097117178677_309451096385991982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411" y="1401147"/>
            <a:ext cx="6327193" cy="474539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B7A5B18-FA0C-D134-F502-B0F265A7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000" dirty="0"/>
              <a:t>NR. REF. PROIECT: </a:t>
            </a:r>
            <a:r>
              <a:rPr lang="de" sz="2000" b="1" dirty="0">
                <a:ea typeface="+mj-lt"/>
                <a:cs typeface="+mj-lt"/>
              </a:rPr>
              <a:t>2022-1-RO01-KA122-SCH-</a:t>
            </a:r>
            <a:r>
              <a:rPr lang="ro-RO" sz="2000" b="1" dirty="0">
                <a:ea typeface="+mj-lt"/>
                <a:cs typeface="+mj-lt"/>
              </a:rPr>
              <a:t> 000073830</a:t>
            </a:r>
            <a:br>
              <a:rPr lang="ro-RO" sz="2000" b="1" dirty="0">
                <a:ea typeface="+mj-lt"/>
                <a:cs typeface="+mj-lt"/>
              </a:rPr>
            </a:br>
            <a:r>
              <a:rPr lang="ro-RO" sz="2000" b="1" dirty="0"/>
              <a:t>K1 SCH –SCHOOL EDUCATION – COURSES AND TRAINING</a:t>
            </a:r>
            <a:br>
              <a:rPr lang="ro-RO" sz="2000" b="1" dirty="0"/>
            </a:br>
            <a:r>
              <a:rPr lang="ro-RO" sz="2000" b="1" dirty="0"/>
              <a:t>-FORMAREA CADRELOR DIDACTICE 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AF6039A5-2D41-B037-80CA-125FD2557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o-RO" sz="4000" b="1" dirty="0"/>
              <a:t>O ȘANSĂ LA EDUCAȚIE PENTRU TOȚI - EDUCAȚIA NON-FORMALĂ ÎN ARMONIE</a:t>
            </a:r>
            <a:endParaRPr lang="ro-RO"/>
          </a:p>
          <a:p>
            <a:pPr algn="ctr"/>
            <a:endParaRPr lang="ro-RO" sz="4000" b="1" dirty="0"/>
          </a:p>
        </p:txBody>
      </p:sp>
      <p:pic>
        <p:nvPicPr>
          <p:cNvPr id="4" name="Imagine 4">
            <a:extLst>
              <a:ext uri="{FF2B5EF4-FFF2-40B4-BE49-F238E27FC236}">
                <a16:creationId xmlns="" xmlns:a16="http://schemas.microsoft.com/office/drawing/2014/main" id="{4A06CAE9-A8BB-FE9C-12DB-70AD40C706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1982" y="3645840"/>
            <a:ext cx="4801737" cy="2102527"/>
          </a:xfrm>
          <a:prstGeom prst="rect">
            <a:avLst/>
          </a:prstGeom>
        </p:spPr>
      </p:pic>
      <p:pic>
        <p:nvPicPr>
          <p:cNvPr id="5" name="Imagine 5" descr="O imagine care conține persoană, în aer liber, cer, grup&#10;&#10;Descriere generată automat">
            <a:extLst>
              <a:ext uri="{FF2B5EF4-FFF2-40B4-BE49-F238E27FC236}">
                <a16:creationId xmlns="" xmlns:a16="http://schemas.microsoft.com/office/drawing/2014/main" id="{758FEB56-374E-667D-7BB6-00B980474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46" y="4504745"/>
            <a:ext cx="2743200" cy="2056571"/>
          </a:xfrm>
          <a:prstGeom prst="rect">
            <a:avLst/>
          </a:prstGeom>
        </p:spPr>
      </p:pic>
      <p:pic>
        <p:nvPicPr>
          <p:cNvPr id="6" name="Imagine 6" descr="O imagine care conține copac, persoană, în aer liber, grup&#10;&#10;Descriere generată automat">
            <a:extLst>
              <a:ext uri="{FF2B5EF4-FFF2-40B4-BE49-F238E27FC236}">
                <a16:creationId xmlns="" xmlns:a16="http://schemas.microsoft.com/office/drawing/2014/main" id="{331CEFC6-59F6-6A08-DBF1-C230DE101D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758" y="3084697"/>
            <a:ext cx="1901589" cy="1416487"/>
          </a:xfrm>
          <a:prstGeom prst="rect">
            <a:avLst/>
          </a:prstGeom>
        </p:spPr>
      </p:pic>
      <p:pic>
        <p:nvPicPr>
          <p:cNvPr id="7" name="Imagine 7" descr="O imagine care conține text, persoană, iarbă, copil&#10;&#10;Descriere generată automat">
            <a:extLst>
              <a:ext uri="{FF2B5EF4-FFF2-40B4-BE49-F238E27FC236}">
                <a16:creationId xmlns="" xmlns:a16="http://schemas.microsoft.com/office/drawing/2014/main" id="{8FE3496A-8F7A-A85D-B881-2A2C22484E4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07773" y="2934838"/>
            <a:ext cx="2026694" cy="1522863"/>
          </a:xfrm>
          <a:prstGeom prst="rect">
            <a:avLst/>
          </a:prstGeom>
        </p:spPr>
      </p:pic>
      <p:pic>
        <p:nvPicPr>
          <p:cNvPr id="8" name="Imagine 8" descr="O imagine care conține text, persoană, pozare&#10;&#10;Descriere generată automat">
            <a:extLst>
              <a:ext uri="{FF2B5EF4-FFF2-40B4-BE49-F238E27FC236}">
                <a16:creationId xmlns="" xmlns:a16="http://schemas.microsoft.com/office/drawing/2014/main" id="{75B68BF5-A833-2149-26C4-425B98BC3D0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32460" y="4458837"/>
            <a:ext cx="2743200" cy="2057400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="" xmlns:a16="http://schemas.microsoft.com/office/drawing/2014/main" id="{DFA89F0F-A737-94C5-FD1D-DC80A9B37B20}"/>
              </a:ext>
            </a:extLst>
          </p:cNvPr>
          <p:cNvSpPr txBox="1"/>
          <p:nvPr/>
        </p:nvSpPr>
        <p:spPr>
          <a:xfrm>
            <a:off x="4151194" y="5757649"/>
            <a:ext cx="36251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b="1" dirty="0"/>
              <a:t>Anul școlar 2022-2023</a:t>
            </a:r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7750477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6">
            <a:extLst>
              <a:ext uri="{FF2B5EF4-FFF2-40B4-BE49-F238E27FC236}">
                <a16:creationId xmlns="" xmlns:a16="http://schemas.microsoft.com/office/drawing/2014/main" id="{AE2B703B-46F9-481A-A605-82E2A828C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758F67B7-94E9-D59A-9D22-FA2EA248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o-RO" b="1" dirty="0">
                <a:solidFill>
                  <a:srgbClr val="FFFFFF"/>
                </a:solidFill>
              </a:rPr>
              <a:t>Furnizorul de curs: Asociația Edu2Grow</a:t>
            </a:r>
            <a:endParaRPr lang="ro-RO" b="1">
              <a:solidFill>
                <a:srgbClr val="FFFFFF"/>
              </a:solidFill>
            </a:endParaRPr>
          </a:p>
        </p:txBody>
      </p:sp>
      <p:sp>
        <p:nvSpPr>
          <p:cNvPr id="32" name="Rectangle: Rounded Corners 28">
            <a:extLst>
              <a:ext uri="{FF2B5EF4-FFF2-40B4-BE49-F238E27FC236}">
                <a16:creationId xmlns="" xmlns:a16="http://schemas.microsoft.com/office/drawing/2014/main" id="{F13BE4D7-0C3D-4906-B230-A1C5B4665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Substituent conținut 2">
            <a:extLst>
              <a:ext uri="{FF2B5EF4-FFF2-40B4-BE49-F238E27FC236}">
                <a16:creationId xmlns="" xmlns:a16="http://schemas.microsoft.com/office/drawing/2014/main" id="{17E1AFEF-B770-BFC9-95F6-0DD2B1926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6673406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707412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7">
            <a:extLst>
              <a:ext uri="{FF2B5EF4-FFF2-40B4-BE49-F238E27FC236}">
                <a16:creationId xmlns="" xmlns:a16="http://schemas.microsoft.com/office/drawing/2014/main" id="{9DBC8166-481C-4473-95F5-9A5B9073B7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29">
            <a:extLst>
              <a:ext uri="{FF2B5EF4-FFF2-40B4-BE49-F238E27FC236}">
                <a16:creationId xmlns="" xmlns:a16="http://schemas.microsoft.com/office/drawing/2014/main" id="{A5A5CE6E-90AF-4D43-A014-1F9EC83EB9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A316B727-087E-6FED-C3AB-B1AB37D7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FFFFFF"/>
                </a:solidFill>
              </a:rPr>
              <a:t>SCOPUL PROIECTULUI: Creșterea nivelului de incluziune și reducerea abandonului școlar </a:t>
            </a:r>
            <a:r>
              <a:rPr lang="ro-RO" dirty="0">
                <a:solidFill>
                  <a:srgbClr val="FFFFFF"/>
                </a:solidFill>
              </a:rPr>
              <a:t/>
            </a:r>
            <a:br>
              <a:rPr lang="ro-RO" dirty="0">
                <a:solidFill>
                  <a:srgbClr val="FFFFFF"/>
                </a:solidFill>
              </a:rPr>
            </a:br>
            <a:endParaRPr lang="ro-RO" dirty="0">
              <a:solidFill>
                <a:srgbClr val="FFFFFF"/>
              </a:solidFill>
            </a:endParaRPr>
          </a:p>
        </p:txBody>
      </p:sp>
      <p:graphicFrame>
        <p:nvGraphicFramePr>
          <p:cNvPr id="41" name="Substituent conținut 2">
            <a:extLst>
              <a:ext uri="{FF2B5EF4-FFF2-40B4-BE49-F238E27FC236}">
                <a16:creationId xmlns="" xmlns:a16="http://schemas.microsoft.com/office/drawing/2014/main" id="{58AC08CD-D75B-E316-8FC5-ACC86CB12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6605299"/>
              </p:ext>
            </p:extLst>
          </p:nvPr>
        </p:nvGraphicFramePr>
        <p:xfrm>
          <a:off x="4866446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764258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709F1D5-B0F1-4714-A239-E5B61C1619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28FB460-D3FF-4440-A020-05982A09E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9B2439F3-7929-1A2F-033E-EF8546A2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ro-RO">
                <a:solidFill>
                  <a:srgbClr val="FFFFFF"/>
                </a:solidFill>
              </a:rPr>
              <a:t>GRUP ȚINTĂ: 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09B7082D-A765-D58D-B5AC-55CB8133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dirty="0"/>
              <a:t>CADRELE DIDACTICE </a:t>
            </a:r>
          </a:p>
          <a:p>
            <a:r>
              <a:rPr lang="ro-RO" dirty="0"/>
              <a:t>ELEVI DIN GRUPURILE VULNERABILE</a:t>
            </a:r>
          </a:p>
          <a:p>
            <a:endParaRPr lang="ro-RO" dirty="0"/>
          </a:p>
          <a:p>
            <a:pPr marL="0" indent="0">
              <a:buNone/>
            </a:pPr>
            <a:endParaRPr lang="ro-RO" dirty="0"/>
          </a:p>
          <a:p>
            <a:r>
              <a:rPr lang="ro-RO" dirty="0"/>
              <a:t>BENEFICIARI: PREȘCOLARI ȘI ELEVI, PĂRINȚI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105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709F1D5-B0F1-4714-A239-E5B61C1619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28FB460-D3FF-4440-A020-05982A09E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5393544A-EEED-713D-0154-34066902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ro-RO">
                <a:solidFill>
                  <a:srgbClr val="FFFFFF"/>
                </a:solidFill>
              </a:rPr>
              <a:t>Modulele principale din cadrul cursurilor de formare: 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8BD98B01-B3A9-F660-ABDA-D8B33B5C4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o" b="1" dirty="0"/>
          </a:p>
          <a:p>
            <a:r>
              <a:rPr lang="ro" dirty="0">
                <a:ea typeface="+mn-lt"/>
                <a:cs typeface="+mn-lt"/>
              </a:rPr>
              <a:t>1. Cultură și interculturalitate;</a:t>
            </a:r>
            <a:endParaRPr lang="ro-RO" dirty="0"/>
          </a:p>
          <a:p>
            <a:r>
              <a:rPr lang="ro" dirty="0">
                <a:ea typeface="+mn-lt"/>
                <a:cs typeface="+mn-lt"/>
              </a:rPr>
              <a:t>2. Comunicare;</a:t>
            </a:r>
            <a:endParaRPr lang="ro-RO" dirty="0"/>
          </a:p>
          <a:p>
            <a:r>
              <a:rPr lang="ro" dirty="0">
                <a:ea typeface="+mn-lt"/>
                <a:cs typeface="+mn-lt"/>
              </a:rPr>
              <a:t>3. Dinamici de grup;</a:t>
            </a:r>
            <a:endParaRPr lang="ro-RO" dirty="0"/>
          </a:p>
          <a:p>
            <a:r>
              <a:rPr lang="ro" dirty="0">
                <a:ea typeface="+mn-lt"/>
                <a:cs typeface="+mn-lt"/>
              </a:rPr>
              <a:t>4. Metode non-formale pentru incluziune (exemple de bune practici).</a:t>
            </a:r>
            <a:endParaRPr lang="ro-RO" dirty="0"/>
          </a:p>
          <a:p>
            <a:endParaRPr lang="ro" dirty="0"/>
          </a:p>
          <a:p>
            <a:endParaRPr lang="ro-RO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ine 5" descr="O imagine care conține siglă&#10;&#10;Descriere generată automat">
            <a:extLst>
              <a:ext uri="{FF2B5EF4-FFF2-40B4-BE49-F238E27FC236}">
                <a16:creationId xmlns="" xmlns:a16="http://schemas.microsoft.com/office/drawing/2014/main" id="{EBD62EB5-8079-F891-1C8C-08EB62D431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0967" y="3934577"/>
            <a:ext cx="4380931" cy="1945861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="" xmlns:a16="http://schemas.microsoft.com/office/drawing/2014/main" id="{CD2A3A4B-9D2C-E460-EBA7-3D0DDCBC72DC}"/>
              </a:ext>
            </a:extLst>
          </p:cNvPr>
          <p:cNvSpPr txBox="1"/>
          <p:nvPr/>
        </p:nvSpPr>
        <p:spPr>
          <a:xfrm>
            <a:off x="725037" y="298544"/>
            <a:ext cx="110461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b="1" dirty="0"/>
              <a:t>Promovarea armoniei printr-un management calitativ al clasei de elevi și tehnici de mediere</a:t>
            </a:r>
          </a:p>
        </p:txBody>
      </p:sp>
    </p:spTree>
    <p:extLst>
      <p:ext uri="{BB962C8B-B14F-4D97-AF65-F5344CB8AC3E}">
        <p14:creationId xmlns="" xmlns:p14="http://schemas.microsoft.com/office/powerpoint/2010/main" val="2990476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B68B4274-CA65-DD88-FEA1-2B0088B8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o-RO">
                <a:solidFill>
                  <a:srgbClr val="FFFFFF"/>
                </a:solidFill>
              </a:rPr>
              <a:t>Rezultate vizate: </a:t>
            </a:r>
            <a:br>
              <a:rPr lang="ro-RO">
                <a:solidFill>
                  <a:srgbClr val="FFFFFF"/>
                </a:solidFill>
              </a:rPr>
            </a:b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382D8A50-9F91-4C81-92C7-27F6F597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1700"/>
              <a:t>Dezvoltarea competențelor de aplicare a metodelor non-formale:</a:t>
            </a:r>
          </a:p>
          <a:p>
            <a:r>
              <a:rPr lang="ro-RO" sz="1700"/>
              <a:t>Dezvoltarea competențelor de comunicare și empatizare;</a:t>
            </a:r>
          </a:p>
          <a:p>
            <a:r>
              <a:rPr lang="ro-RO" sz="1700"/>
              <a:t>Însușirea competențelor de negociere și mediere a conflictelor; </a:t>
            </a:r>
          </a:p>
          <a:p>
            <a:r>
              <a:rPr lang="ro-RO" sz="1700"/>
              <a:t>Dezvoltarea competențelor de management al clasei de elevi;</a:t>
            </a:r>
          </a:p>
          <a:p>
            <a:r>
              <a:rPr lang="ro-RO" sz="1700"/>
              <a:t>Creșterea nivelului de conștientizare a propriilor abilități; </a:t>
            </a:r>
          </a:p>
          <a:p>
            <a:r>
              <a:rPr lang="ro-RO" sz="1700"/>
              <a:t>Creșterea nivelului de înțelegere a mediului/ situației reale a fiecărui elev; </a:t>
            </a:r>
          </a:p>
          <a:p>
            <a:r>
              <a:rPr lang="ro-RO" sz="1700"/>
              <a:t>Dezvoltarea competențelor e-learning; </a:t>
            </a:r>
          </a:p>
          <a:p>
            <a:r>
              <a:rPr lang="ro-RO" sz="1700"/>
              <a:t>Îmbunătățirea metodelor și tehnicilor utilizate pentru creșterea nivelului de motivare pentru învățare; </a:t>
            </a:r>
          </a:p>
          <a:p>
            <a:r>
              <a:rPr lang="ro-RO" sz="1700"/>
              <a:t>Adaptarea metodelor și tehnicilor în funcție de context;</a:t>
            </a:r>
          </a:p>
          <a:p>
            <a:pPr marL="0" indent="0">
              <a:buNone/>
            </a:pPr>
            <a:r>
              <a:rPr lang="ro-RO" sz="1700"/>
              <a:t>Etc. 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028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A6F9C591-F32A-0859-37C3-3BB3436A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o-RO" sz="2700">
                <a:solidFill>
                  <a:srgbClr val="FFFFFF"/>
                </a:solidFill>
              </a:rPr>
              <a:t>Școala Gimnazială „Ion Creangă” Gâștești dezvoltă o cultură organizațională bazată pe implementarea proiectelor și a activităților extracurricularre. 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A52BBFE9-0941-5992-2008-78E7FDC6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2200"/>
              <a:t>Misiunea școlii noastre este de a asigura șansa la educație pentru toți elevii, indiferent de mediul de proveniență și de situația generală, dăruind societății cetățeni de bază, prin asigurarea tranziției la nivelul superior de învățământ. </a:t>
            </a:r>
          </a:p>
          <a:p>
            <a:r>
              <a:rPr lang="ro-RO" sz="2200"/>
              <a:t>Prin implementarea proiectelor de mobilitate, o ocazie extraordinară de îmbogățire a acestei culturi organizaționale, dorim să contribuim la motivarea elevilor și îmbunătățirea rezultatelor acestora, vizând constant performanța din toate punctele de vedere, de la mic, la mare. </a:t>
            </a:r>
          </a:p>
          <a:p>
            <a:r>
              <a:rPr lang="ro-RO" sz="2200"/>
              <a:t>În timp, școala a desfășurat activități non-formale, dar portofoliul va fi lărgit constant, în funcție de nevoile elevilor noștri, în continuă schimbare. 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538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42663B94-7D4D-C183-DDCF-7AE25CEB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Imagine 4" descr="O imagine care conține persoană, podea, de interior, cameră&#10;&#10;Descriere generată automat">
            <a:extLst>
              <a:ext uri="{FF2B5EF4-FFF2-40B4-BE49-F238E27FC236}">
                <a16:creationId xmlns="" xmlns:a16="http://schemas.microsoft.com/office/drawing/2014/main" id="{07B535A9-A1C9-A8F6-8270-95A4A7FCF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2839" y="1825625"/>
            <a:ext cx="5146323" cy="3859742"/>
          </a:xfrm>
        </p:spPr>
      </p:pic>
      <p:pic>
        <p:nvPicPr>
          <p:cNvPr id="5" name="Imagine 5" descr="O imagine care conține persoană, în aer liber, cer, grup&#10;&#10;Descriere generată automat">
            <a:extLst>
              <a:ext uri="{FF2B5EF4-FFF2-40B4-BE49-F238E27FC236}">
                <a16:creationId xmlns="" xmlns:a16="http://schemas.microsoft.com/office/drawing/2014/main" id="{8E1A8EA1-EF89-6725-B855-42791F4D31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400715"/>
            <a:ext cx="2743200" cy="2056571"/>
          </a:xfrm>
          <a:prstGeom prst="rect">
            <a:avLst/>
          </a:prstGeom>
        </p:spPr>
      </p:pic>
      <p:pic>
        <p:nvPicPr>
          <p:cNvPr id="6" name="Imagine 6" descr="O imagine care conține cer, persoană, în aer liber, oameni&#10;&#10;Descriere generată automat">
            <a:extLst>
              <a:ext uri="{FF2B5EF4-FFF2-40B4-BE49-F238E27FC236}">
                <a16:creationId xmlns="" xmlns:a16="http://schemas.microsoft.com/office/drawing/2014/main" id="{B9949DEA-5282-CEBC-A5F9-B1E291AE50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7" name="Imagine 7" descr="O imagine care conține cer, sol, persoană, în aer liber&#10;&#10;Descriere generată automat">
            <a:extLst>
              <a:ext uri="{FF2B5EF4-FFF2-40B4-BE49-F238E27FC236}">
                <a16:creationId xmlns="" xmlns:a16="http://schemas.microsoft.com/office/drawing/2014/main" id="{A6DA6C50-9C81-E2BC-4BEB-6ADE81FCB74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2400715"/>
            <a:ext cx="2743200" cy="2056571"/>
          </a:xfrm>
          <a:prstGeom prst="rect">
            <a:avLst/>
          </a:prstGeom>
        </p:spPr>
      </p:pic>
      <p:pic>
        <p:nvPicPr>
          <p:cNvPr id="8" name="Imagine 8" descr="O imagine care conține persoană, cer, în aer liber, oameni&#10;&#10;Descriere generată automat">
            <a:extLst>
              <a:ext uri="{FF2B5EF4-FFF2-40B4-BE49-F238E27FC236}">
                <a16:creationId xmlns="" xmlns:a16="http://schemas.microsoft.com/office/drawing/2014/main" id="{594B8AFE-1A48-4A00-6A59-9CC2774E3E9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9" name="Imagine 9" descr="O imagine care conține persoană, clădire, în aer liber, grup&#10;&#10;Descriere generată automat">
            <a:extLst>
              <a:ext uri="{FF2B5EF4-FFF2-40B4-BE49-F238E27FC236}">
                <a16:creationId xmlns="" xmlns:a16="http://schemas.microsoft.com/office/drawing/2014/main" id="{E4E6E42E-3FF4-D6E9-4284-7561695EA5A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10" name="Imagine 10">
            <a:extLst>
              <a:ext uri="{FF2B5EF4-FFF2-40B4-BE49-F238E27FC236}">
                <a16:creationId xmlns="" xmlns:a16="http://schemas.microsoft.com/office/drawing/2014/main" id="{1AE51631-1C39-8D36-203D-370CB343F84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1600200"/>
            <a:ext cx="2743200" cy="3657600"/>
          </a:xfrm>
          <a:prstGeom prst="rect">
            <a:avLst/>
          </a:prstGeom>
        </p:spPr>
      </p:pic>
      <p:pic>
        <p:nvPicPr>
          <p:cNvPr id="11" name="Imagine 11" descr="O imagine care conține persoană, grup, podea, pozare&#10;&#10;Descriere generată automat">
            <a:extLst>
              <a:ext uri="{FF2B5EF4-FFF2-40B4-BE49-F238E27FC236}">
                <a16:creationId xmlns="" xmlns:a16="http://schemas.microsoft.com/office/drawing/2014/main" id="{2E11BD48-FFA9-B727-7C12-84EA7EB94FB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12" name="Imagine 12" descr="O imagine care conține în aer liber, oameni, grup, mai mulți&#10;&#10;Descriere generată automat">
            <a:extLst>
              <a:ext uri="{FF2B5EF4-FFF2-40B4-BE49-F238E27FC236}">
                <a16:creationId xmlns="" xmlns:a16="http://schemas.microsoft.com/office/drawing/2014/main" id="{E485D459-E966-A63E-8436-4F828703DE5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13" name="Imagine 13" descr="O imagine care conține text, masă, persoană, de interior&#10;&#10;Descriere generată automat">
            <a:extLst>
              <a:ext uri="{FF2B5EF4-FFF2-40B4-BE49-F238E27FC236}">
                <a16:creationId xmlns="" xmlns:a16="http://schemas.microsoft.com/office/drawing/2014/main" id="{E191DEF9-41C7-FD32-02E6-FCCB234FEB5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24400" y="1604485"/>
            <a:ext cx="2743200" cy="3649030"/>
          </a:xfrm>
          <a:prstGeom prst="rect">
            <a:avLst/>
          </a:prstGeom>
        </p:spPr>
      </p:pic>
      <p:pic>
        <p:nvPicPr>
          <p:cNvPr id="14" name="Imagine 14" descr="O imagine care conține persoană, grup, în aer liber, oameni&#10;&#10;Descriere generată automat">
            <a:extLst>
              <a:ext uri="{FF2B5EF4-FFF2-40B4-BE49-F238E27FC236}">
                <a16:creationId xmlns="" xmlns:a16="http://schemas.microsoft.com/office/drawing/2014/main" id="{E73C592C-FAE5-1924-F122-A18D617060E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15" name="Imagine 15" descr="O imagine care conține persoană, podea, de interior, grup&#10;&#10;Descriere generată automat">
            <a:extLst>
              <a:ext uri="{FF2B5EF4-FFF2-40B4-BE49-F238E27FC236}">
                <a16:creationId xmlns="" xmlns:a16="http://schemas.microsoft.com/office/drawing/2014/main" id="{B09F23C1-E64E-7F8B-6FA2-D20BD4C55195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16" name="Imagine 16" descr="O imagine care conține persoană, iarbă, grup&#10;&#10;Descriere generată automat">
            <a:extLst>
              <a:ext uri="{FF2B5EF4-FFF2-40B4-BE49-F238E27FC236}">
                <a16:creationId xmlns="" xmlns:a16="http://schemas.microsoft.com/office/drawing/2014/main" id="{B55A92A3-85B7-7162-2097-75D2A9CE68B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17" name="Imagine 17" descr="O imagine care conține iarbă, persoană, piață, decorat&#10;&#10;Descriere generată automat">
            <a:extLst>
              <a:ext uri="{FF2B5EF4-FFF2-40B4-BE49-F238E27FC236}">
                <a16:creationId xmlns="" xmlns:a16="http://schemas.microsoft.com/office/drawing/2014/main" id="{6CA06BD9-54CE-7F66-DA74-D81402A919CF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18" name="Imagine 18" descr="O imagine care conține podea, de interior, mai mulți&#10;&#10;Descriere generată automat">
            <a:extLst>
              <a:ext uri="{FF2B5EF4-FFF2-40B4-BE49-F238E27FC236}">
                <a16:creationId xmlns="" xmlns:a16="http://schemas.microsoft.com/office/drawing/2014/main" id="{FBB7ACD5-DE0E-43A7-51ED-5C2D9849521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19" name="Imagine 19" descr="O imagine care conține persoană, grup, oameni, mai mulți&#10;&#10;Descriere generată automat">
            <a:extLst>
              <a:ext uri="{FF2B5EF4-FFF2-40B4-BE49-F238E27FC236}">
                <a16:creationId xmlns="" xmlns:a16="http://schemas.microsoft.com/office/drawing/2014/main" id="{64896A9B-4BDF-8C1E-288A-1C6F82CE99FF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20" name="Imagine 20" descr="O imagine care conține text, copac, persoană, în aer liber&#10;&#10;Descriere generată automat">
            <a:extLst>
              <a:ext uri="{FF2B5EF4-FFF2-40B4-BE49-F238E27FC236}">
                <a16:creationId xmlns="" xmlns:a16="http://schemas.microsoft.com/office/drawing/2014/main" id="{A990FCC9-A9D6-A315-72A4-2F23FC25EB72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21" name="Imagine 21" descr="O imagine care conține copac, iarbă, în aer liber, grup&#10;&#10;Descriere generată automat">
            <a:extLst>
              <a:ext uri="{FF2B5EF4-FFF2-40B4-BE49-F238E27FC236}">
                <a16:creationId xmlns="" xmlns:a16="http://schemas.microsoft.com/office/drawing/2014/main" id="{E43EBC7E-0A55-7A65-59EC-349511F343FD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22" name="Imagine 22" descr="O imagine care conține persoană, în aer liber, copac, oameni&#10;&#10;Descriere generată automat">
            <a:extLst>
              <a:ext uri="{FF2B5EF4-FFF2-40B4-BE49-F238E27FC236}">
                <a16:creationId xmlns="" xmlns:a16="http://schemas.microsoft.com/office/drawing/2014/main" id="{53E6AE35-5751-FD0E-3217-1FD9D209232A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24400" y="1600200"/>
            <a:ext cx="2743200" cy="3657600"/>
          </a:xfrm>
          <a:prstGeom prst="rect">
            <a:avLst/>
          </a:prstGeom>
        </p:spPr>
      </p:pic>
      <p:pic>
        <p:nvPicPr>
          <p:cNvPr id="23" name="Imagine 23" descr="O imagine care conține copac, în aer liber, persoană, grup&#10;&#10;Descriere generată automat">
            <a:extLst>
              <a:ext uri="{FF2B5EF4-FFF2-40B4-BE49-F238E27FC236}">
                <a16:creationId xmlns="" xmlns:a16="http://schemas.microsoft.com/office/drawing/2014/main" id="{A2F983B1-0972-2501-4CE3-F5E53D58378D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24" name="Imagine 24" descr="O imagine care conține text, persoană, în picioare, podea&#10;&#10;Descriere generată automat">
            <a:extLst>
              <a:ext uri="{FF2B5EF4-FFF2-40B4-BE49-F238E27FC236}">
                <a16:creationId xmlns="" xmlns:a16="http://schemas.microsoft.com/office/drawing/2014/main" id="{738A758A-B5DE-6D30-661C-23197EC6D159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724400" y="2390429"/>
            <a:ext cx="2743200" cy="2077141"/>
          </a:xfrm>
          <a:prstGeom prst="rect">
            <a:avLst/>
          </a:prstGeom>
        </p:spPr>
      </p:pic>
      <p:pic>
        <p:nvPicPr>
          <p:cNvPr id="25" name="Imagine 25" descr="O imagine care conține copac, persoană, în aer liber, grup&#10;&#10;Descriere generată automat">
            <a:extLst>
              <a:ext uri="{FF2B5EF4-FFF2-40B4-BE49-F238E27FC236}">
                <a16:creationId xmlns="" xmlns:a16="http://schemas.microsoft.com/office/drawing/2014/main" id="{4BD8A8E2-B0D6-6979-AADA-D37F28A6B93C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724400" y="2402309"/>
            <a:ext cx="2743200" cy="2053382"/>
          </a:xfrm>
          <a:prstGeom prst="rect">
            <a:avLst/>
          </a:prstGeom>
        </p:spPr>
      </p:pic>
      <p:pic>
        <p:nvPicPr>
          <p:cNvPr id="26" name="Imagine 26" descr="O imagine care conține persoană, grup, copil, oameni&#10;&#10;Descriere generată automat">
            <a:extLst>
              <a:ext uri="{FF2B5EF4-FFF2-40B4-BE49-F238E27FC236}">
                <a16:creationId xmlns="" xmlns:a16="http://schemas.microsoft.com/office/drawing/2014/main" id="{1B81E9C4-72EE-2931-4C92-C556B28368BC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  <p:pic>
        <p:nvPicPr>
          <p:cNvPr id="27" name="Imagine 27" descr="O imagine care conține text, persoană, grup, oameni&#10;&#10;Descriere generată automat">
            <a:extLst>
              <a:ext uri="{FF2B5EF4-FFF2-40B4-BE49-F238E27FC236}">
                <a16:creationId xmlns="" xmlns:a16="http://schemas.microsoft.com/office/drawing/2014/main" id="{C1183487-EF20-12EA-7125-D8966AB16127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13027" y="2578290"/>
            <a:ext cx="2743200" cy="3657600"/>
          </a:xfrm>
          <a:prstGeom prst="rect">
            <a:avLst/>
          </a:prstGeom>
        </p:spPr>
      </p:pic>
      <p:pic>
        <p:nvPicPr>
          <p:cNvPr id="28" name="Imagine 28" descr="O imagine care conține text, persoană, iarbă, copil&#10;&#10;Descriere generată automat">
            <a:extLst>
              <a:ext uri="{FF2B5EF4-FFF2-40B4-BE49-F238E27FC236}">
                <a16:creationId xmlns="" xmlns:a16="http://schemas.microsoft.com/office/drawing/2014/main" id="{DE88CD4F-07C8-A46C-4A3B-18DF908B1DA5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563504" y="2514031"/>
            <a:ext cx="2743200" cy="2057400"/>
          </a:xfrm>
          <a:prstGeom prst="rect">
            <a:avLst/>
          </a:prstGeom>
        </p:spPr>
      </p:pic>
      <p:pic>
        <p:nvPicPr>
          <p:cNvPr id="29" name="Imagine 29" descr="O imagine care conține text, persoană, pozare&#10;&#10;Descriere generată automat">
            <a:extLst>
              <a:ext uri="{FF2B5EF4-FFF2-40B4-BE49-F238E27FC236}">
                <a16:creationId xmlns="" xmlns:a16="http://schemas.microsoft.com/office/drawing/2014/main" id="{A2D40E74-D356-00A0-C459-8FF186931133}"/>
              </a:ext>
            </a:extLst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010400" y="2263822"/>
            <a:ext cx="2743200" cy="2057400"/>
          </a:xfrm>
          <a:prstGeom prst="rect">
            <a:avLst/>
          </a:prstGeom>
        </p:spPr>
      </p:pic>
      <p:pic>
        <p:nvPicPr>
          <p:cNvPr id="30" name="Imagine 30" descr="O imagine care conține iarbă, persoană, oameni, grup&#10;&#10;Descriere generată automat">
            <a:extLst>
              <a:ext uri="{FF2B5EF4-FFF2-40B4-BE49-F238E27FC236}">
                <a16:creationId xmlns="" xmlns:a16="http://schemas.microsoft.com/office/drawing/2014/main" id="{2D41B892-FFC1-DD28-CC4C-0043A53A7E9D}"/>
              </a:ext>
            </a:extLst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384878" y="4572569"/>
            <a:ext cx="2743200" cy="2057400"/>
          </a:xfrm>
          <a:prstGeom prst="rect">
            <a:avLst/>
          </a:prstGeom>
        </p:spPr>
      </p:pic>
      <p:pic>
        <p:nvPicPr>
          <p:cNvPr id="31" name="Imagine 31" descr="O imagine care conține persoană, perete, de interior, grup&#10;&#10;Descriere generată automat">
            <a:extLst>
              <a:ext uri="{FF2B5EF4-FFF2-40B4-BE49-F238E27FC236}">
                <a16:creationId xmlns="" xmlns:a16="http://schemas.microsoft.com/office/drawing/2014/main" id="{EA86AF6D-BA21-65E0-49E1-7C08A1FDF811}"/>
              </a:ext>
            </a:extLst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189027" y="330390"/>
            <a:ext cx="2743200" cy="2057400"/>
          </a:xfrm>
          <a:prstGeom prst="rect">
            <a:avLst/>
          </a:prstGeom>
        </p:spPr>
      </p:pic>
      <p:pic>
        <p:nvPicPr>
          <p:cNvPr id="32" name="Imagine 32" descr="O imagine care conține text, de interior, tavan, birou&#10;&#10;Descriere generată automat">
            <a:extLst>
              <a:ext uri="{FF2B5EF4-FFF2-40B4-BE49-F238E27FC236}">
                <a16:creationId xmlns="" xmlns:a16="http://schemas.microsoft.com/office/drawing/2014/main" id="{A3B27B51-CB79-F888-98C5-0A8961EB775E}"/>
              </a:ext>
            </a:extLst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984310" y="4572569"/>
            <a:ext cx="2743200" cy="2057400"/>
          </a:xfrm>
          <a:prstGeom prst="rect">
            <a:avLst/>
          </a:prstGeom>
        </p:spPr>
      </p:pic>
      <p:pic>
        <p:nvPicPr>
          <p:cNvPr id="33" name="Imagine 33" descr="O imagine care conține persoană, în aer liber, grup, în picioare&#10;&#10;Descriere generată automat">
            <a:extLst>
              <a:ext uri="{FF2B5EF4-FFF2-40B4-BE49-F238E27FC236}">
                <a16:creationId xmlns="" xmlns:a16="http://schemas.microsoft.com/office/drawing/2014/main" id="{51A46E0E-9D97-851C-B92E-40510D265261}"/>
              </a:ext>
            </a:extLst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271146" y="205285"/>
            <a:ext cx="2743200" cy="2057400"/>
          </a:xfrm>
          <a:prstGeom prst="rect">
            <a:avLst/>
          </a:prstGeom>
        </p:spPr>
      </p:pic>
      <p:pic>
        <p:nvPicPr>
          <p:cNvPr id="35" name="Imagine 35" descr="O imagine care conține drum, persoană, în aer liber, oameni&#10;&#10;Descriere generată automat">
            <a:extLst>
              <a:ext uri="{FF2B5EF4-FFF2-40B4-BE49-F238E27FC236}">
                <a16:creationId xmlns="" xmlns:a16="http://schemas.microsoft.com/office/drawing/2014/main" id="{1AE61859-6B15-32C4-7AC1-2B6FE40F091D}"/>
              </a:ext>
            </a:extLst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9137176" y="4140390"/>
            <a:ext cx="2743200" cy="2057400"/>
          </a:xfrm>
          <a:prstGeom prst="rect">
            <a:avLst/>
          </a:prstGeom>
        </p:spPr>
      </p:pic>
      <p:pic>
        <p:nvPicPr>
          <p:cNvPr id="36" name="Imagine 36" descr="O imagine care conține text, de interior, birou&#10;&#10;Descriere generată automat">
            <a:extLst>
              <a:ext uri="{FF2B5EF4-FFF2-40B4-BE49-F238E27FC236}">
                <a16:creationId xmlns="" xmlns:a16="http://schemas.microsoft.com/office/drawing/2014/main" id="{E3E1AE57-2193-EC41-F4C2-F71313829BB4}"/>
              </a:ext>
            </a:extLst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9205415" y="2475505"/>
            <a:ext cx="2743200" cy="1543050"/>
          </a:xfrm>
          <a:prstGeom prst="rect">
            <a:avLst/>
          </a:prstGeom>
        </p:spPr>
      </p:pic>
      <p:pic>
        <p:nvPicPr>
          <p:cNvPr id="37" name="Imagine 37" descr="O imagine care conține iarbă, în aer liber, persoană, câmp&#10;&#10;Descriere generată automat">
            <a:extLst>
              <a:ext uri="{FF2B5EF4-FFF2-40B4-BE49-F238E27FC236}">
                <a16:creationId xmlns="" xmlns:a16="http://schemas.microsoft.com/office/drawing/2014/main" id="{382310B2-D721-095D-5313-3F7CB474BB52}"/>
              </a:ext>
            </a:extLst>
          </p:cNvPr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9262281" y="207190"/>
            <a:ext cx="2743200" cy="2053590"/>
          </a:xfrm>
          <a:prstGeom prst="rect">
            <a:avLst/>
          </a:prstGeom>
        </p:spPr>
      </p:pic>
      <p:pic>
        <p:nvPicPr>
          <p:cNvPr id="38" name="Imagine 38" descr="O imagine care conține clădire, în aer liber, persoană, grup&#10;&#10;Descriere generată automat">
            <a:extLst>
              <a:ext uri="{FF2B5EF4-FFF2-40B4-BE49-F238E27FC236}">
                <a16:creationId xmlns="" xmlns:a16="http://schemas.microsoft.com/office/drawing/2014/main" id="{C0A6CCB9-9F56-AD63-7D19-C389346987AD}"/>
              </a:ext>
            </a:extLst>
          </p:cNvPr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86519" y="4642712"/>
            <a:ext cx="2743200" cy="2053590"/>
          </a:xfrm>
          <a:prstGeom prst="rect">
            <a:avLst/>
          </a:prstGeom>
        </p:spPr>
      </p:pic>
      <p:pic>
        <p:nvPicPr>
          <p:cNvPr id="39" name="Imagine 39" descr="O imagine care conține iarbă, copac, în aer liber, cer&#10;&#10;Descriere generată automat">
            <a:extLst>
              <a:ext uri="{FF2B5EF4-FFF2-40B4-BE49-F238E27FC236}">
                <a16:creationId xmlns="" xmlns:a16="http://schemas.microsoft.com/office/drawing/2014/main" id="{B4818B1F-B08E-8F21-0090-3C02397F136C}"/>
              </a:ext>
            </a:extLst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232012" y="2582270"/>
            <a:ext cx="2743200" cy="2057400"/>
          </a:xfrm>
          <a:prstGeom prst="rect">
            <a:avLst/>
          </a:prstGeom>
        </p:spPr>
      </p:pic>
      <p:pic>
        <p:nvPicPr>
          <p:cNvPr id="40" name="Imagine 40" descr="O imagine care conține persoană, drum, grup, în aer liber&#10;&#10;Descriere generată automat">
            <a:extLst>
              <a:ext uri="{FF2B5EF4-FFF2-40B4-BE49-F238E27FC236}">
                <a16:creationId xmlns="" xmlns:a16="http://schemas.microsoft.com/office/drawing/2014/main" id="{C28B12AF-9BC6-99CF-2C8C-9F8C6AA82D31}"/>
              </a:ext>
            </a:extLst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86519" y="33039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781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456</Words>
  <Application>Microsoft Office PowerPoint</Application>
  <PresentationFormat>Custom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ShapesVTI</vt:lpstr>
      <vt:lpstr>Școala Gimnazială „Ion Creangă” Gâștești</vt:lpstr>
      <vt:lpstr>NR. REF. PROIECT: 2022-1-RO01-KA122-SCH- 000073830 K1 SCH –SCHOOL EDUCATION – COURSES AND TRAINING -FORMAREA CADRELOR DIDACTICE </vt:lpstr>
      <vt:lpstr>Furnizorul de curs: Asociația Edu2Grow</vt:lpstr>
      <vt:lpstr>SCOPUL PROIECTULUI: Creșterea nivelului de incluziune și reducerea abandonului școlar  </vt:lpstr>
      <vt:lpstr>GRUP ȚINTĂ: </vt:lpstr>
      <vt:lpstr>Modulele principale din cadrul cursurilor de formare: </vt:lpstr>
      <vt:lpstr>Rezultate vizate:  </vt:lpstr>
      <vt:lpstr>Școala Gimnazială „Ion Creangă” Gâștești dezvoltă o cultură organizațională bazată pe implementarea proiectelor și a activităților extracurricularre. </vt:lpstr>
      <vt:lpstr>Slide 9</vt:lpstr>
      <vt:lpstr>Slide 10</vt:lpstr>
      <vt:lpstr>Slide 11</vt:lpstr>
      <vt:lpstr>Slide 12</vt:lpstr>
      <vt:lpstr>Slide 13</vt:lpstr>
      <vt:lpstr>Slide 14</vt:lpstr>
      <vt:lpstr>Astfel, prin orientarea management-ului spre performanță, am adaptat de fiecare dată activitățile la nevoile elevilor, stabilind obiective realiste, în concordanță cu abilitățile acestora. 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;</dc:title>
  <dc:creator>cosmin ambrosa</dc:creator>
  <cp:lastModifiedBy>40747</cp:lastModifiedBy>
  <cp:revision>292</cp:revision>
  <dcterms:created xsi:type="dcterms:W3CDTF">2023-03-22T15:58:09Z</dcterms:created>
  <dcterms:modified xsi:type="dcterms:W3CDTF">2024-03-24T14:40:01Z</dcterms:modified>
</cp:coreProperties>
</file>